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338" r:id="rId3"/>
    <p:sldId id="257" r:id="rId4"/>
    <p:sldId id="258" r:id="rId5"/>
    <p:sldId id="270" r:id="rId6"/>
    <p:sldId id="308" r:id="rId7"/>
    <p:sldId id="309" r:id="rId8"/>
    <p:sldId id="311" r:id="rId9"/>
    <p:sldId id="313" r:id="rId10"/>
    <p:sldId id="277" r:id="rId11"/>
    <p:sldId id="278" r:id="rId12"/>
    <p:sldId id="269" r:id="rId13"/>
    <p:sldId id="326" r:id="rId14"/>
    <p:sldId id="275" r:id="rId15"/>
    <p:sldId id="316" r:id="rId16"/>
    <p:sldId id="276" r:id="rId17"/>
    <p:sldId id="317" r:id="rId18"/>
    <p:sldId id="318" r:id="rId19"/>
    <p:sldId id="320" r:id="rId20"/>
    <p:sldId id="319" r:id="rId21"/>
    <p:sldId id="321" r:id="rId22"/>
    <p:sldId id="279" r:id="rId23"/>
    <p:sldId id="280" r:id="rId24"/>
    <p:sldId id="339" r:id="rId25"/>
    <p:sldId id="322" r:id="rId26"/>
    <p:sldId id="283" r:id="rId27"/>
    <p:sldId id="327" r:id="rId28"/>
    <p:sldId id="337" r:id="rId29"/>
    <p:sldId id="287" r:id="rId30"/>
    <p:sldId id="328" r:id="rId31"/>
    <p:sldId id="267" r:id="rId32"/>
    <p:sldId id="306" r:id="rId33"/>
    <p:sldId id="266" r:id="rId34"/>
    <p:sldId id="330" r:id="rId35"/>
    <p:sldId id="331" r:id="rId36"/>
    <p:sldId id="332" r:id="rId37"/>
    <p:sldId id="333" r:id="rId38"/>
    <p:sldId id="334" r:id="rId39"/>
    <p:sldId id="335" r:id="rId40"/>
    <p:sldId id="336" r:id="rId41"/>
    <p:sldId id="303" r:id="rId42"/>
    <p:sldId id="265" r:id="rId43"/>
    <p:sldId id="289" r:id="rId44"/>
    <p:sldId id="299" r:id="rId45"/>
    <p:sldId id="345" r:id="rId46"/>
    <p:sldId id="346" r:id="rId47"/>
    <p:sldId id="347" r:id="rId48"/>
    <p:sldId id="344" r:id="rId49"/>
    <p:sldId id="300" r:id="rId50"/>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p15="http://schemas.microsoft.com/office/powerpoint/2012/main" xmlns="">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BBED"/>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90" autoAdjust="0"/>
    <p:restoredTop sz="97697" autoAdjust="0"/>
  </p:normalViewPr>
  <p:slideViewPr>
    <p:cSldViewPr>
      <p:cViewPr>
        <p:scale>
          <a:sx n="99" d="100"/>
          <a:sy n="99" d="100"/>
        </p:scale>
        <p:origin x="-1688" y="-72"/>
      </p:cViewPr>
      <p:guideLst>
        <p:guide orient="horz" pos="346"/>
        <p:guide orient="horz" pos="3974"/>
        <p:guide pos="471"/>
        <p:guide pos="5148"/>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14/12/23</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Hi,</a:t>
            </a:r>
            <a:r>
              <a:rPr lang="en-US" altLang="ja-JP" baseline="0" dirty="0" smtClean="0"/>
              <a:t> everyone, How are you?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Thank </a:t>
            </a:r>
            <a:r>
              <a:rPr lang="en-US" altLang="ja-JP" dirty="0"/>
              <a:t>you for </a:t>
            </a:r>
            <a:r>
              <a:rPr lang="en-US" altLang="ja-JP" dirty="0" smtClean="0"/>
              <a:t>attending.  This presentation is called “Kids,</a:t>
            </a:r>
            <a:r>
              <a:rPr lang="en-US" altLang="ja-JP" baseline="0" dirty="0" smtClean="0"/>
              <a:t> Ruby, Fun!</a:t>
            </a:r>
            <a:r>
              <a:rPr lang="en-US" altLang="ja-JP"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I’ll discuss our activities with the Ruby Programming Shounendan, especially *Smalruby* which is *a key part*</a:t>
            </a:r>
            <a:r>
              <a:rPr lang="en-US" altLang="ja-JP" baseline="0" dirty="0" smtClean="0"/>
              <a:t> of</a:t>
            </a:r>
            <a:r>
              <a:rPr lang="en-US" altLang="ja-JP" dirty="0" smtClean="0"/>
              <a:t> it.</a:t>
            </a:r>
          </a:p>
          <a:p>
            <a:endParaRPr lang="en-US" altLang="ja-JP" dirty="0" smtClean="0"/>
          </a:p>
          <a:p>
            <a:r>
              <a:rPr lang="en-US" altLang="ja-JP" dirty="0" smtClean="0"/>
              <a:t>Here we go!</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Now,</a:t>
            </a:r>
          </a:p>
          <a:p>
            <a:endParaRPr lang="en-US" altLang="ja-JP" baseline="0" dirty="0" smtClean="0"/>
          </a:p>
          <a:p>
            <a:r>
              <a:rPr lang="en-US" altLang="ja-JP" baseline="0" dirty="0" smtClean="0"/>
              <a:t>how is Ruby *for programming education*?</a:t>
            </a:r>
            <a:endParaRPr lang="en-US" altLang="ja-JP" dirty="0" smtClean="0"/>
          </a:p>
          <a:p>
            <a:endParaRPr lang="en-US" altLang="ja-JP" dirty="0" smtClean="0"/>
          </a:p>
          <a:p>
            <a:r>
              <a:rPr lang="en-US" altLang="ja-JP" dirty="0" smtClean="0"/>
              <a:t>As you know, Ruby is *"</a:t>
            </a:r>
            <a:r>
              <a:rPr lang="en-US" altLang="ja-JP" dirty="0"/>
              <a:t>A Programmer's best </a:t>
            </a:r>
            <a:r>
              <a:rPr lang="en-US" altLang="ja-JP" dirty="0" smtClean="0"/>
              <a:t>friend“*.</a:t>
            </a:r>
            <a:endParaRPr lang="en-US" altLang="ja-JP" dirty="0"/>
          </a:p>
          <a:p>
            <a:endParaRPr lang="en-US" altLang="ja-JP" dirty="0"/>
          </a:p>
          <a:p>
            <a:r>
              <a:rPr lang="en-US" altLang="ja-JP" dirty="0" smtClean="0"/>
              <a:t>Ruby:</a:t>
            </a:r>
            <a:endParaRPr lang="en-US" altLang="ja-JP" dirty="0"/>
          </a:p>
          <a:p>
            <a:endParaRPr lang="en-US" altLang="ja-JP" dirty="0"/>
          </a:p>
          <a:p>
            <a:r>
              <a:rPr lang="en-US" altLang="ja-JP" dirty="0"/>
              <a:t>  </a:t>
            </a:r>
            <a:r>
              <a:rPr lang="en-US" altLang="ja-JP" dirty="0" smtClean="0"/>
              <a:t>*</a:t>
            </a:r>
            <a:r>
              <a:rPr lang="en-US" altLang="ja-JP" baseline="0" dirty="0" smtClean="0"/>
              <a:t> has </a:t>
            </a:r>
            <a:r>
              <a:rPr lang="en-US" altLang="ja-JP" dirty="0" smtClean="0"/>
              <a:t>Simple syntax, </a:t>
            </a:r>
            <a:endParaRPr lang="en-US" altLang="ja-JP" dirty="0"/>
          </a:p>
          <a:p>
            <a:r>
              <a:rPr lang="en-US" altLang="ja-JP" dirty="0"/>
              <a:t>  * </a:t>
            </a:r>
            <a:r>
              <a:rPr lang="en-US" altLang="ja-JP" dirty="0" smtClean="0"/>
              <a:t>is Object-oriented and</a:t>
            </a:r>
          </a:p>
          <a:p>
            <a:r>
              <a:rPr lang="en-US" altLang="ja-JP" dirty="0"/>
              <a:t>  * </a:t>
            </a:r>
            <a:r>
              <a:rPr lang="en-US" altLang="ja-JP" dirty="0" smtClean="0"/>
              <a:t>has a Garbage collector.</a:t>
            </a:r>
          </a:p>
          <a:p>
            <a:endParaRPr lang="en-US" altLang="ja-JP" dirty="0" smtClean="0"/>
          </a:p>
          <a:p>
            <a:r>
              <a:rPr lang="en-US" altLang="ja-JP" dirty="0" smtClean="0"/>
              <a:t>&lt;press&gt;</a:t>
            </a:r>
            <a:endParaRPr lang="en-US" altLang="ja-JP" dirty="0"/>
          </a:p>
          <a:p>
            <a:r>
              <a:rPr lang="en-US" altLang="ja-JP" dirty="0" smtClean="0"/>
              <a:t>So I *believe* it’s the same *for kids* who want to start to code.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these six</a:t>
            </a:r>
            <a:r>
              <a:rPr lang="en-US" altLang="ja-JP" baseline="0" dirty="0" smtClean="0"/>
              <a:t> (</a:t>
            </a:r>
            <a:r>
              <a:rPr lang="en-US" altLang="ja-JP" dirty="0" smtClean="0"/>
              <a:t>6) years teaching ruby in Japan, I’ve encountered these problems:</a:t>
            </a:r>
          </a:p>
          <a:p>
            <a:endParaRPr lang="en-US" altLang="ja-JP" dirty="0" smtClean="0"/>
          </a:p>
          <a:p>
            <a:r>
              <a:rPr lang="en-US" altLang="ja-JP" dirty="0" smtClean="0"/>
              <a:t>&lt;press&gt;</a:t>
            </a:r>
          </a:p>
          <a:p>
            <a:r>
              <a:rPr lang="en-US" altLang="ja-JP" dirty="0" smtClean="0"/>
              <a:t>First</a:t>
            </a:r>
            <a:r>
              <a:rPr lang="en-US" altLang="ja-JP" baseline="0" dirty="0" smtClean="0"/>
              <a:t>, </a:t>
            </a:r>
            <a:r>
              <a:rPr lang="en-US" altLang="ja-JP" dirty="0" smtClean="0"/>
              <a:t>typing is difficult.</a:t>
            </a:r>
            <a:r>
              <a:rPr lang="en-US" altLang="ja-JP" baseline="0" dirty="0" smtClean="0"/>
              <a:t>  Most kids don’t know how to make use of *Symbols*, pressing “shift + ,” is hard!</a:t>
            </a:r>
          </a:p>
          <a:p>
            <a:endParaRPr lang="en-US" altLang="ja-JP" baseline="0" dirty="0" smtClean="0"/>
          </a:p>
          <a:p>
            <a:r>
              <a:rPr lang="en-US" altLang="ja-JP" baseline="0" dirty="0" smtClean="0"/>
              <a:t>&lt;press&gt;</a:t>
            </a:r>
          </a:p>
          <a:p>
            <a:r>
              <a:rPr lang="en-US" altLang="ja-JP" baseline="0" dirty="0" smtClean="0"/>
              <a:t>Second, *English*… English is hard… </a:t>
            </a:r>
            <a:r>
              <a:rPr lang="en-US" altLang="ja-JP" baseline="0" dirty="0" smtClean="0">
                <a:sym typeface="Wingdings" panose="05000000000000000000" pitchFamily="2" charset="2"/>
              </a:rPr>
              <a:t>  They can understand the roman alphabet, but *basic words* like “if”,  “end”, “do” are *still challenging*.</a:t>
            </a:r>
            <a:endParaRPr lang="en-US" altLang="ja-JP" baseline="0" dirty="0" smtClean="0"/>
          </a:p>
          <a:p>
            <a:endParaRPr lang="en-US" altLang="ja-JP" dirty="0" smtClean="0"/>
          </a:p>
          <a:p>
            <a:r>
              <a:rPr lang="en-US" altLang="ja-JP" dirty="0" smtClean="0"/>
              <a:t>&lt;press&gt;</a:t>
            </a:r>
          </a:p>
          <a:p>
            <a:r>
              <a:rPr lang="en-US" altLang="ja-JP" dirty="0" smtClean="0"/>
              <a:t>Third,</a:t>
            </a:r>
            <a:r>
              <a:rPr lang="en-US" altLang="ja-JP" baseline="0" dirty="0" smtClean="0"/>
              <a:t> kids *don’t know* Ruby syntax and standard libraries.  So, they aren’t able to work *on their own*,</a:t>
            </a:r>
          </a:p>
          <a:p>
            <a:endParaRPr lang="en-US" altLang="ja-JP" baseline="0" dirty="0" smtClean="0"/>
          </a:p>
          <a:p>
            <a:r>
              <a:rPr lang="en-US" altLang="ja-JP" baseline="0" dirty="0" smtClean="0"/>
              <a:t>which leads them to *slow down* the learning experience pace and *be frustrated*.  It also increases the need for *more instructors* in the classroom.</a:t>
            </a:r>
          </a:p>
          <a:p>
            <a:endParaRPr lang="en-US" altLang="ja-JP" baseline="0" dirty="0" smtClean="0"/>
          </a:p>
          <a:p>
            <a:r>
              <a:rPr lang="en-US" altLang="ja-JP" baseline="0" dirty="0" smtClean="0"/>
              <a:t>Therefore, kids *often quit* before they realize that *programming is fun*.</a:t>
            </a:r>
          </a:p>
          <a:p>
            <a:endParaRPr lang="en-US" altLang="ja-JP" baseline="0" dirty="0" smtClean="0"/>
          </a:p>
          <a:p>
            <a:r>
              <a:rPr lang="en-US" altLang="ja-JP" baseline="0" dirty="0" smtClean="0"/>
              <a:t>This is a big problem for me!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t>You know,</a:t>
            </a:r>
            <a:endParaRPr lang="en-US" altLang="ja-JP" dirty="0" smtClean="0"/>
          </a:p>
          <a:p>
            <a:endParaRPr lang="en-US" altLang="ja-JP" dirty="0" smtClean="0"/>
          </a:p>
          <a:p>
            <a:r>
              <a:rPr lang="en-US" altLang="ja-JP" dirty="0" smtClean="0"/>
              <a:t>In the last few years,</a:t>
            </a:r>
          </a:p>
          <a:p>
            <a:endParaRPr lang="en-US" altLang="ja-JP" dirty="0" smtClean="0"/>
          </a:p>
          <a:p>
            <a:r>
              <a:rPr lang="en-US" altLang="ja-JP" dirty="0" smtClean="0"/>
              <a:t>programming </a:t>
            </a:r>
            <a:r>
              <a:rPr lang="en-US" altLang="ja-JP" dirty="0"/>
              <a:t>education for elementary and middle school students, </a:t>
            </a:r>
            <a:r>
              <a:rPr lang="en-US" altLang="ja-JP" dirty="0" smtClean="0"/>
              <a:t>has</a:t>
            </a:r>
            <a:r>
              <a:rPr lang="en-US" altLang="ja-JP" baseline="0" dirty="0" smtClean="0"/>
              <a:t> increased</a:t>
            </a:r>
            <a:r>
              <a:rPr lang="en-US" altLang="ja-JP" dirty="0" smtClean="0"/>
              <a:t> world wide.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One of them is “Hour of Code” project by </a:t>
            </a:r>
            <a:r>
              <a:rPr kumimoji="1" lang="en-US" altLang="ja-JP" dirty="0" err="1" smtClean="0"/>
              <a:t>Code.org</a:t>
            </a:r>
            <a:r>
              <a:rPr kumimoji="1" lang="en-US" altLang="ja-JP" dirty="0" smtClean="0"/>
              <a:t>.</a:t>
            </a:r>
          </a:p>
          <a:p>
            <a:endParaRPr kumimoji="1" lang="en-US" altLang="ja-JP" dirty="0" smtClean="0"/>
          </a:p>
          <a:p>
            <a:r>
              <a:rPr kumimoji="1" lang="en-US" altLang="ja-JP" dirty="0" smtClean="0"/>
              <a:t>The project's goal is</a:t>
            </a:r>
          </a:p>
          <a:p>
            <a:endParaRPr kumimoji="1" lang="en-US" altLang="ja-JP" dirty="0" smtClean="0"/>
          </a:p>
          <a:p>
            <a:r>
              <a:rPr kumimoji="1" lang="en-US" altLang="ja-JP" dirty="0" smtClean="0"/>
              <a:t>&lt;press&gt;</a:t>
            </a:r>
          </a:p>
          <a:p>
            <a:r>
              <a:rPr kumimoji="1" lang="en-US" altLang="ja-JP" dirty="0" smtClean="0"/>
              <a:t>to train over ten thousand(10,000) teachers to effectively learn how to teach others how to code.</a:t>
            </a:r>
          </a:p>
          <a:p>
            <a:endParaRPr kumimoji="1" lang="en-US" altLang="ja-JP" dirty="0" smtClean="0"/>
          </a:p>
          <a:p>
            <a:r>
              <a:rPr kumimoji="1" lang="en-US" altLang="ja-JP" dirty="0" smtClean="0"/>
              <a:t>&lt;press&gt;</a:t>
            </a:r>
          </a:p>
          <a:p>
            <a:r>
              <a:rPr kumimoji="1" lang="en-US" altLang="ja-JP" dirty="0" smtClean="0"/>
              <a:t>Soon after this initial step is done, it is expected that around one hundred million kids to be taught about programming by these trained professionals.</a:t>
            </a:r>
          </a:p>
          <a:p>
            <a:endParaRPr kumimoji="1" lang="en-US" altLang="ja-JP" dirty="0" smtClean="0"/>
          </a:p>
          <a:p>
            <a:r>
              <a:rPr kumimoji="1" lang="en-US" altLang="ja-JP" dirty="0" smtClean="0"/>
              <a:t>There are many famous people that believe in this project and donated for this cause, for instance , Mark Zuckerberg, </a:t>
            </a:r>
            <a:r>
              <a:rPr kumimoji="1" lang="en-US" altLang="ja-JP" dirty="0" err="1" smtClean="0"/>
              <a:t>facebook's</a:t>
            </a:r>
            <a:r>
              <a:rPr kumimoji="1" lang="en-US" altLang="ja-JP" dirty="0" smtClean="0"/>
              <a:t> CEO. </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698050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Especially recently,</a:t>
            </a:r>
            <a:endParaRPr lang="en-US" altLang="ja-JP" baseline="0" dirty="0" smtClean="0"/>
          </a:p>
          <a:p>
            <a:endParaRPr lang="en-US" altLang="ja-JP" baseline="0" dirty="0" smtClean="0"/>
          </a:p>
          <a:p>
            <a:r>
              <a:rPr lang="en-US" altLang="ja-JP" dirty="0" smtClean="0"/>
              <a:t>PEG which is a project to spread </a:t>
            </a:r>
            <a:r>
              <a:rPr lang="en-US" altLang="ja-JP" baseline="0" dirty="0" smtClean="0"/>
              <a:t>programming education, has </a:t>
            </a:r>
            <a:r>
              <a:rPr lang="en-US" altLang="ja-JP" dirty="0" smtClean="0"/>
              <a:t>become a hot topic</a:t>
            </a:r>
            <a:r>
              <a:rPr lang="en-US" altLang="ja-JP" baseline="0" dirty="0" smtClean="0"/>
              <a:t>.</a:t>
            </a:r>
          </a:p>
          <a:p>
            <a:endParaRPr lang="en-US" altLang="ja-JP" baseline="0" dirty="0" smtClean="0"/>
          </a:p>
          <a:p>
            <a:r>
              <a:rPr lang="en-US" altLang="ja-JP" baseline="0" dirty="0" smtClean="0"/>
              <a:t>&lt;press&gt;</a:t>
            </a:r>
          </a:p>
          <a:p>
            <a:r>
              <a:rPr lang="en-US" altLang="ja-JP" dirty="0" smtClean="0"/>
              <a:t>PEG </a:t>
            </a:r>
            <a:r>
              <a:rPr lang="en-US" altLang="ja-JP" dirty="0"/>
              <a:t>is a joint project of CANVAS and Google</a:t>
            </a:r>
            <a:r>
              <a:rPr lang="en-US" altLang="ja-JP" dirty="0" smtClean="0"/>
              <a:t>.</a:t>
            </a:r>
          </a:p>
          <a:p>
            <a:endParaRPr lang="en-US" altLang="ja-JP" dirty="0" smtClean="0"/>
          </a:p>
          <a:p>
            <a:r>
              <a:rPr lang="en-US" altLang="ja-JP" dirty="0" smtClean="0"/>
              <a:t>&lt;press&gt;</a:t>
            </a:r>
          </a:p>
          <a:p>
            <a:r>
              <a:rPr lang="en-US" altLang="ja-JP" dirty="0" smtClean="0"/>
              <a:t>CANVAS </a:t>
            </a:r>
            <a:r>
              <a:rPr lang="en-US" altLang="ja-JP" dirty="0"/>
              <a:t>is </a:t>
            </a:r>
            <a:r>
              <a:rPr lang="en-US" altLang="ja-JP" dirty="0" smtClean="0"/>
              <a:t>a</a:t>
            </a:r>
            <a:r>
              <a:rPr lang="en-US" altLang="ja-JP" baseline="0" dirty="0" smtClean="0"/>
              <a:t> Japanese</a:t>
            </a:r>
            <a:r>
              <a:rPr lang="en-US" altLang="ja-JP" dirty="0" smtClean="0"/>
              <a:t> NPO that </a:t>
            </a:r>
            <a:r>
              <a:rPr lang="en-US" altLang="ja-JP" dirty="0"/>
              <a:t>has held </a:t>
            </a:r>
            <a:r>
              <a:rPr lang="en-US" altLang="ja-JP" dirty="0" smtClean="0"/>
              <a:t>workshops </a:t>
            </a:r>
            <a:r>
              <a:rPr lang="en-US" altLang="ja-JP" dirty="0"/>
              <a:t>for </a:t>
            </a:r>
            <a:r>
              <a:rPr lang="en-US" altLang="ja-JP" dirty="0" smtClean="0"/>
              <a:t>children. It’s </a:t>
            </a:r>
            <a:r>
              <a:rPr lang="en-US" altLang="ja-JP" dirty="0"/>
              <a:t>not </a:t>
            </a:r>
            <a:r>
              <a:rPr lang="en-US" altLang="ja-JP" dirty="0" smtClean="0"/>
              <a:t>only programming.</a:t>
            </a:r>
          </a:p>
          <a:p>
            <a:endParaRPr lang="en-US" altLang="ja-JP" dirty="0" smtClean="0"/>
          </a:p>
          <a:p>
            <a:r>
              <a:rPr lang="en-US" altLang="ja-JP" dirty="0" smtClean="0"/>
              <a:t>&lt;press&gt;</a:t>
            </a:r>
          </a:p>
          <a:p>
            <a:r>
              <a:rPr lang="en-US" altLang="ja-JP" dirty="0" smtClean="0"/>
              <a:t>PEG has held programming workshops and</a:t>
            </a:r>
            <a:r>
              <a:rPr lang="en-US" altLang="ja-JP" baseline="0" dirty="0" smtClean="0"/>
              <a:t> has distr</a:t>
            </a:r>
            <a:r>
              <a:rPr lang="en-US" altLang="ja-JP" dirty="0" smtClean="0"/>
              <a:t>ibuted five</a:t>
            </a:r>
            <a:r>
              <a:rPr lang="en-US" altLang="ja-JP" baseline="0" dirty="0" smtClean="0"/>
              <a:t> thousand (</a:t>
            </a:r>
            <a:r>
              <a:rPr lang="en-US" altLang="ja-JP" dirty="0" smtClean="0"/>
              <a:t>5,000) Raspberry Pi to</a:t>
            </a:r>
            <a:r>
              <a:rPr lang="en-US" altLang="ja-JP" baseline="0" dirty="0" smtClean="0"/>
              <a:t> </a:t>
            </a:r>
            <a:r>
              <a:rPr lang="en-US" altLang="ja-JP" dirty="0" smtClean="0"/>
              <a:t>education </a:t>
            </a:r>
            <a:r>
              <a:rPr lang="en-US" altLang="ja-JP" dirty="0"/>
              <a:t>business </a:t>
            </a:r>
            <a:r>
              <a:rPr lang="en-US" altLang="ja-JP" dirty="0" smtClean="0"/>
              <a:t>owners in Japan. </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addition, “</a:t>
            </a:r>
            <a:r>
              <a:rPr lang="en-US" altLang="ja-JP" dirty="0" err="1" smtClean="0"/>
              <a:t>TENTO</a:t>
            </a:r>
            <a:r>
              <a:rPr lang="en-US" altLang="ja-JP" dirty="0" smtClean="0"/>
              <a:t>”</a:t>
            </a:r>
            <a:r>
              <a:rPr lang="en-US" altLang="ja-JP" baseline="0" dirty="0" smtClean="0"/>
              <a:t> manages </a:t>
            </a:r>
            <a:r>
              <a:rPr kumimoji="1" lang="en-US" altLang="ja-JP" sz="1200" kern="1200" baseline="0" dirty="0" smtClean="0">
                <a:solidFill>
                  <a:schemeClr val="tx1"/>
                </a:solidFill>
                <a:effectLst/>
                <a:latin typeface="+mn-lt"/>
                <a:ea typeface="+mn-ea"/>
                <a:cs typeface="+mn-cs"/>
              </a:rPr>
              <a:t>i</a:t>
            </a:r>
            <a:r>
              <a:rPr kumimoji="1" lang="en-US" altLang="ja-JP" sz="1200" kern="1200" dirty="0" smtClean="0">
                <a:solidFill>
                  <a:schemeClr val="tx1"/>
                </a:solidFill>
                <a:effectLst/>
                <a:latin typeface="+mn-lt"/>
                <a:ea typeface="+mn-ea"/>
                <a:cs typeface="+mn-cs"/>
              </a:rPr>
              <a:t>ndividualized instruction.  “Life is Tech!” manages about five days boot camping</a:t>
            </a:r>
            <a:r>
              <a:rPr kumimoji="1" lang="en-US" altLang="ja-JP" sz="1200" kern="1200" baseline="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and weekly school for programming.</a:t>
            </a:r>
            <a:endParaRPr lang="en-US" altLang="ja-JP" dirty="0" smtClean="0"/>
          </a:p>
          <a:p>
            <a:endParaRPr lang="en-US" altLang="ja-JP" dirty="0" smtClean="0"/>
          </a:p>
          <a:p>
            <a:r>
              <a:rPr lang="en-US" altLang="ja-JP" dirty="0" smtClean="0"/>
              <a:t>“</a:t>
            </a:r>
            <a:r>
              <a:rPr lang="en-US" altLang="ja-JP" dirty="0" err="1" smtClean="0"/>
              <a:t>TENTO</a:t>
            </a:r>
            <a:r>
              <a:rPr lang="en-US" altLang="ja-JP" dirty="0" smtClean="0"/>
              <a:t>” and “Life is Tech!”</a:t>
            </a:r>
            <a:r>
              <a:rPr lang="en-US" altLang="ja-JP" baseline="0" dirty="0" smtClean="0"/>
              <a:t> </a:t>
            </a:r>
            <a:r>
              <a:rPr lang="en-US" altLang="ja-JP" dirty="0" smtClean="0"/>
              <a:t>receive a </a:t>
            </a:r>
            <a:r>
              <a:rPr lang="ja-JP" altLang="en-US" dirty="0" smtClean="0"/>
              <a:t>パティシィペーション </a:t>
            </a:r>
            <a:r>
              <a:rPr lang="en-US" altLang="ja-JP" dirty="0" smtClean="0"/>
              <a:t>(participation) fee or tuition, I just interesting is that they</a:t>
            </a:r>
            <a:r>
              <a:rPr lang="en-US" altLang="ja-JP" baseline="0" dirty="0" smtClean="0"/>
              <a:t> manages programming school as </a:t>
            </a:r>
            <a:r>
              <a:rPr lang="en-US" altLang="ja-JP" dirty="0" smtClean="0"/>
              <a:t>business. </a:t>
            </a:r>
          </a:p>
          <a:p>
            <a:endParaRPr lang="en-US" altLang="ja-JP" dirty="0" smtClean="0"/>
          </a:p>
          <a:p>
            <a:r>
              <a:rPr lang="en-US" altLang="ja-JP" dirty="0" smtClean="0"/>
              <a:t>Other than those discussed here, workshop of a variety of programming education has been held, programming education for youth has increased in Japan as well as overseas.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554978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By the way,</a:t>
            </a:r>
          </a:p>
          <a:p>
            <a:endParaRPr kumimoji="1" lang="en-US" altLang="ja-JP" dirty="0" smtClean="0"/>
          </a:p>
          <a:p>
            <a:r>
              <a:rPr kumimoji="1" lang="en-US" altLang="ja-JP" dirty="0" smtClean="0"/>
              <a:t>do</a:t>
            </a:r>
            <a:r>
              <a:rPr kumimoji="1" lang="en-US" altLang="ja-JP" baseline="0" dirty="0" smtClean="0"/>
              <a:t> you think that w</a:t>
            </a:r>
            <a:r>
              <a:rPr kumimoji="1" lang="en-US" altLang="ja-JP" dirty="0" smtClean="0"/>
              <a:t>hy many kids programming</a:t>
            </a:r>
            <a:r>
              <a:rPr kumimoji="1" lang="en-US" altLang="ja-JP" baseline="0" dirty="0" smtClean="0"/>
              <a:t> workshops are held recently?</a:t>
            </a:r>
          </a:p>
          <a:p>
            <a:endParaRPr kumimoji="1" lang="en-US" altLang="ja-JP" baseline="0" dirty="0" smtClean="0"/>
          </a:p>
          <a:p>
            <a:r>
              <a:rPr kumimoji="1" lang="en-US" altLang="ja-JP" baseline="0" dirty="0" smtClean="0"/>
              <a:t>&lt;press&gt;</a:t>
            </a:r>
          </a:p>
          <a:p>
            <a:r>
              <a:rPr kumimoji="1" lang="en-US" altLang="ja-JP" baseline="0" dirty="0" smtClean="0"/>
              <a:t>I believe that we have great tools and materials for teaching programming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Yes, it’s “Scratch”.  “Scratch” is most famous</a:t>
            </a:r>
            <a:r>
              <a:rPr lang="en-US" altLang="ja-JP" baseline="0" dirty="0" smtClean="0"/>
              <a:t> programming education tool, right?</a:t>
            </a:r>
          </a:p>
          <a:p>
            <a:endParaRPr lang="en-US" altLang="ja-JP" baseline="0" dirty="0" smtClean="0"/>
          </a:p>
          <a:p>
            <a:r>
              <a:rPr lang="en-US" altLang="ja-JP" baseline="0" dirty="0" smtClean="0"/>
              <a:t>Scratch is a v</a:t>
            </a:r>
            <a:r>
              <a:rPr lang="en-US" altLang="ja-JP" dirty="0" smtClean="0"/>
              <a:t>isual </a:t>
            </a:r>
            <a:r>
              <a:rPr lang="en-US" altLang="ja-JP" dirty="0"/>
              <a:t>programming </a:t>
            </a:r>
            <a:r>
              <a:rPr lang="en-US" altLang="ja-JP" dirty="0" smtClean="0"/>
              <a:t>language and tool.  MIT</a:t>
            </a:r>
            <a:r>
              <a:rPr lang="en-US" altLang="ja-JP" baseline="0" dirty="0" smtClean="0"/>
              <a:t> </a:t>
            </a:r>
            <a:r>
              <a:rPr lang="en-US" altLang="ja-JP" dirty="0" smtClean="0"/>
              <a:t>has </a:t>
            </a:r>
            <a:r>
              <a:rPr lang="en-US" altLang="ja-JP" dirty="0"/>
              <a:t>developed </a:t>
            </a:r>
            <a:r>
              <a:rPr lang="en-US" altLang="ja-JP" dirty="0" smtClean="0"/>
              <a:t>it.  It is </a:t>
            </a:r>
            <a:r>
              <a:rPr lang="en-US" altLang="ja-JP" dirty="0"/>
              <a:t>used in the following classes and workshops of many programming. </a:t>
            </a:r>
            <a:r>
              <a:rPr lang="en-US" altLang="ja-JP" dirty="0" smtClean="0"/>
              <a:t> Scratch’s users are more </a:t>
            </a:r>
            <a:r>
              <a:rPr lang="en-US" altLang="ja-JP" dirty="0"/>
              <a:t>than </a:t>
            </a:r>
            <a:r>
              <a:rPr lang="en-US" altLang="ja-JP" dirty="0" smtClean="0"/>
              <a:t>two </a:t>
            </a:r>
            <a:r>
              <a:rPr lang="en-US" altLang="ja-JP" dirty="0"/>
              <a:t>million </a:t>
            </a:r>
            <a:r>
              <a:rPr lang="en-US" altLang="ja-JP" dirty="0" smtClean="0"/>
              <a:t>(2,000,000) worldwide.</a:t>
            </a:r>
          </a:p>
          <a:p>
            <a:endParaRPr lang="en-US" altLang="ja-JP" dirty="0" smtClean="0"/>
          </a:p>
          <a:p>
            <a:r>
              <a:rPr lang="en-US" altLang="ja-JP" dirty="0" smtClean="0"/>
              <a:t>In Japan, it has </a:t>
            </a:r>
            <a:r>
              <a:rPr lang="en-US" altLang="ja-JP" dirty="0"/>
              <a:t>been most often used in the workshop of programming education in elementary and junior high school </a:t>
            </a:r>
            <a:r>
              <a:rPr lang="en-US" altLang="ja-JP" dirty="0" smtClean="0"/>
              <a:t>students.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In</a:t>
            </a:r>
            <a:r>
              <a:rPr kumimoji="1" lang="en-US" altLang="ja-JP" baseline="0" dirty="0" smtClean="0"/>
              <a:t> Scratch,</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i</a:t>
            </a:r>
            <a:r>
              <a:rPr kumimoji="1" lang="en-US" altLang="ja-JP" dirty="0" smtClean="0"/>
              <a:t>nstructions are blocks,</a:t>
            </a:r>
            <a:r>
              <a:rPr kumimoji="1" lang="en-US" altLang="ja-JP"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and combination of blocks describe your program,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so you are easy to find instruction and make program.</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Also Scratch supports internationalization, so Japanese kids are easy to understand everything.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I’m Kody, Kouji Takao, one of the</a:t>
            </a:r>
            <a:r>
              <a:rPr lang="en-US" altLang="ja-JP" baseline="0" dirty="0" smtClean="0"/>
              <a:t> </a:t>
            </a:r>
            <a:r>
              <a:rPr lang="en-US" altLang="ja-JP" dirty="0" smtClean="0"/>
              <a:t>CRuby commiters, and a </a:t>
            </a:r>
            <a:r>
              <a:rPr lang="en-US" altLang="ja-JP" dirty="0"/>
              <a:t>leader of the Ruby Programming </a:t>
            </a:r>
            <a:r>
              <a:rPr lang="en-US" altLang="ja-JP" dirty="0" smtClean="0"/>
              <a:t>Shounendan.</a:t>
            </a:r>
          </a:p>
          <a:p>
            <a:endParaRPr lang="en-US" altLang="ja-JP" dirty="0" smtClean="0"/>
          </a:p>
          <a:p>
            <a:r>
              <a:rPr lang="en-US" altLang="ja-JP" dirty="0" smtClean="0"/>
              <a:t>Shounendan is a Japanese</a:t>
            </a:r>
            <a:r>
              <a:rPr lang="en-US" altLang="ja-JP" baseline="0" dirty="0" smtClean="0"/>
              <a:t> word.  “Shounen” means boys and girls, “Dan” means an organization, so “Ruby Programming Shounendan” means a boys and girls organization for leaning Ruby 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If you want to run your program,</a:t>
            </a:r>
          </a:p>
          <a:p>
            <a:endParaRPr kumimoji="1" lang="en-US" altLang="ja-JP" dirty="0" smtClean="0"/>
          </a:p>
          <a:p>
            <a:r>
              <a:rPr kumimoji="1" lang="en-US" altLang="ja-JP" smtClean="0"/>
              <a:t>&lt;press&gt;</a:t>
            </a:r>
          </a:p>
          <a:p>
            <a:r>
              <a:rPr kumimoji="1" lang="en-US" altLang="ja-JP" smtClean="0"/>
              <a:t>you </a:t>
            </a:r>
            <a:r>
              <a:rPr kumimoji="1" lang="en-US" altLang="ja-JP" dirty="0" smtClean="0"/>
              <a:t>only press</a:t>
            </a:r>
            <a:r>
              <a:rPr kumimoji="1" lang="en-US" altLang="ja-JP" baseline="0" dirty="0" smtClean="0"/>
              <a:t> </a:t>
            </a:r>
            <a:r>
              <a:rPr kumimoji="1" lang="en-US" altLang="ja-JP" dirty="0" smtClean="0"/>
              <a:t>the</a:t>
            </a:r>
            <a:r>
              <a:rPr kumimoji="1" lang="en-US" altLang="ja-JP" baseline="0" dirty="0" smtClean="0"/>
              <a:t> </a:t>
            </a:r>
            <a:r>
              <a:rPr kumimoji="1" lang="en-US" altLang="ja-JP" dirty="0" smtClean="0"/>
              <a:t>green</a:t>
            </a:r>
            <a:r>
              <a:rPr kumimoji="1" lang="en-US" altLang="ja-JP" baseline="0" dirty="0" smtClean="0"/>
              <a:t> flag on screen then your program starts to run.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363136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So</a:t>
            </a:r>
            <a:r>
              <a:rPr lang="en-US" altLang="ja-JP" baseline="0" dirty="0" smtClean="0"/>
              <a:t> I believed that Scratch features will solve my problems.</a:t>
            </a:r>
          </a:p>
          <a:p>
            <a:endParaRPr lang="en-US" altLang="ja-JP" baseline="0" dirty="0" smtClean="0"/>
          </a:p>
          <a:p>
            <a:r>
              <a:rPr lang="en-US" altLang="ja-JP" dirty="0" smtClean="0"/>
              <a:t>&lt;press&gt;</a:t>
            </a:r>
          </a:p>
          <a:p>
            <a:r>
              <a:rPr lang="en-US" altLang="ja-JP" dirty="0" smtClean="0"/>
              <a:t>Typing, instruction Blocks</a:t>
            </a:r>
          </a:p>
          <a:p>
            <a:endParaRPr lang="en-US" altLang="ja-JP" dirty="0" smtClean="0"/>
          </a:p>
          <a:p>
            <a:r>
              <a:rPr lang="en-US" altLang="ja-JP" dirty="0" smtClean="0"/>
              <a:t>&lt;press&gt;</a:t>
            </a:r>
          </a:p>
          <a:p>
            <a:r>
              <a:rPr lang="en-US" altLang="ja-JP" dirty="0" smtClean="0"/>
              <a:t>English, internationalization</a:t>
            </a:r>
          </a:p>
          <a:p>
            <a:endParaRPr lang="en-US" altLang="ja-JP" dirty="0" smtClean="0"/>
          </a:p>
          <a:p>
            <a:r>
              <a:rPr lang="en-US" altLang="ja-JP" dirty="0" smtClean="0"/>
              <a:t>&lt;press&gt;</a:t>
            </a:r>
          </a:p>
          <a:p>
            <a:r>
              <a:rPr lang="en-US" altLang="ja-JP" dirty="0" smtClean="0"/>
              <a:t>Ruby syntax,</a:t>
            </a:r>
            <a:r>
              <a:rPr lang="en-US" altLang="ja-JP" baseline="0" dirty="0" smtClean="0"/>
              <a:t> combination of blocks</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So, we have developed </a:t>
            </a:r>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Right now, I </a:t>
            </a:r>
            <a:r>
              <a:rPr lang="en-US" altLang="ja-JP" dirty="0"/>
              <a:t>will show </a:t>
            </a:r>
            <a:r>
              <a:rPr lang="en-US" altLang="ja-JP" dirty="0" smtClean="0"/>
              <a:t>what is Smalruby.</a:t>
            </a:r>
          </a:p>
          <a:p>
            <a:endParaRPr lang="en-US" altLang="ja-JP" dirty="0"/>
          </a:p>
          <a:p>
            <a:r>
              <a:rPr lang="en-US" altLang="ja-JP" dirty="0"/>
              <a:t>(Highlight a character, then press the Enter button, </a:t>
            </a:r>
            <a:r>
              <a:rPr lang="en-US" altLang="ja-JP" dirty="0" smtClean="0"/>
              <a:t>“Ruby” </a:t>
            </a:r>
            <a:r>
              <a:rPr lang="en-US" altLang="ja-JP" dirty="0"/>
              <a:t>button to place the instruction block, run the ruby in the background, the character will move.) </a:t>
            </a:r>
          </a:p>
          <a:p>
            <a:endParaRPr lang="en-US" altLang="ja-JP" dirty="0"/>
          </a:p>
          <a:p>
            <a:r>
              <a:rPr lang="en-US" altLang="ja-JP" dirty="0"/>
              <a:t>This is </a:t>
            </a:r>
            <a:r>
              <a:rPr lang="en-US" altLang="ja-JP" dirty="0" smtClean="0"/>
              <a:t>Smalruby.</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Just like Scratch, Smalruby makes use of instructional blocks.  By making use of characters and "stages", these blocks are very "easy to run".</a:t>
            </a:r>
          </a:p>
          <a:p>
            <a:pPr rtl="0"/>
            <a:endParaRPr kumimoji="1" lang="en-US" altLang="ja-JP" sz="1800" b="0" i="0" u="none" strike="noStrike" kern="1200" dirty="0" smtClean="0">
              <a:solidFill>
                <a:schemeClr val="tx1"/>
              </a:solidFill>
              <a:effectLst/>
              <a:latin typeface="+mn-lt"/>
              <a:ea typeface="+mn-ea"/>
              <a:cs typeface="+mn-cs"/>
            </a:endParaRPr>
          </a:p>
          <a:p>
            <a:pPr rtl="0"/>
            <a:r>
              <a:rPr kumimoji="1" lang="en-US" altLang="ja-JP" sz="1800" b="0" i="0" u="none" strike="noStrike" kern="1200" dirty="0" smtClean="0">
                <a:solidFill>
                  <a:schemeClr val="tx1"/>
                </a:solidFill>
                <a:effectLst/>
                <a:latin typeface="+mn-lt"/>
                <a:ea typeface="+mn-ea"/>
                <a:cs typeface="+mn-cs"/>
              </a:rPr>
              <a:t>Things like creating, updating and loading a file are very simple!</a:t>
            </a:r>
            <a:endParaRPr lang="en-US" altLang="ja-JP" b="0" dirty="0" smtClean="0">
              <a:effectLst/>
            </a:endParaRPr>
          </a:p>
          <a:p>
            <a:r>
              <a:rPr lang="en-US" altLang="ja-JP" b="0" dirty="0" smtClean="0">
                <a:effectLst/>
              </a:rPr>
              <a:t/>
            </a:r>
            <a:br>
              <a:rPr lang="en-US" altLang="ja-JP" b="0" dirty="0" smtClean="0">
                <a:effectLst/>
              </a:rPr>
            </a:b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71619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can convert </a:t>
            </a:r>
            <a:r>
              <a:rPr lang="en-US" altLang="ja-JP" baseline="0" dirty="0" smtClean="0"/>
              <a:t>instruction blocks to Ruby code.</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Smalruby is also able to transform Ruby code to Instruction blocks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This 2 way communication is an interesting add for a visual programming editor.  I believe this is a very special feature, and it was implemented because of some interesting experiences that we’ve had.</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While I was teaching programming for kids using an earlier version of Smalruby, a very interesting situation constantly happened.</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Some kids would want to take the programming experience one step further, they wanted to implement more features to their programs. Create programs like … how to find a prime number! Or making a new programming language ( Was that “</a:t>
            </a:r>
            <a:r>
              <a:rPr kumimoji="1" lang="en-US" altLang="ja-JP" sz="1800" b="0" i="0" u="none" strike="noStrike" kern="1200" dirty="0" err="1" smtClean="0">
                <a:solidFill>
                  <a:schemeClr val="tx1"/>
                </a:solidFill>
                <a:effectLst/>
                <a:latin typeface="+mn-lt"/>
                <a:ea typeface="+mn-ea"/>
                <a:cs typeface="+mn-cs"/>
              </a:rPr>
              <a:t>matz</a:t>
            </a:r>
            <a:r>
              <a:rPr kumimoji="1" lang="en-US" altLang="ja-JP" sz="1800" b="0" i="0" u="none" strike="noStrike" kern="1200" dirty="0" smtClean="0">
                <a:solidFill>
                  <a:schemeClr val="tx1"/>
                </a:solidFill>
                <a:effectLst/>
                <a:latin typeface="+mn-lt"/>
                <a:ea typeface="+mn-ea"/>
                <a:cs typeface="+mn-cs"/>
              </a:rPr>
              <a:t>” kid ? </a:t>
            </a:r>
            <a:r>
              <a:rPr kumimoji="1" lang="en-US" altLang="ja-JP" sz="1800" b="0" i="0" u="none" strike="noStrike" kern="1200" dirty="0" err="1" smtClean="0">
                <a:solidFill>
                  <a:schemeClr val="tx1"/>
                </a:solidFill>
                <a:effectLst/>
                <a:latin typeface="+mn-lt"/>
                <a:ea typeface="+mn-ea"/>
                <a:cs typeface="+mn-cs"/>
              </a:rPr>
              <a:t>haha</a:t>
            </a:r>
            <a:r>
              <a:rPr kumimoji="1" lang="en-US" altLang="ja-JP" sz="1800" b="0" i="0" u="none" strike="noStrike" kern="1200" dirty="0" smtClean="0">
                <a:solidFill>
                  <a:schemeClr val="tx1"/>
                </a:solidFill>
                <a:effectLst/>
                <a:latin typeface="+mn-lt"/>
                <a:ea typeface="+mn-ea"/>
                <a:cs typeface="+mn-cs"/>
              </a:rPr>
              <a: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 instruction blocks were not enough and they wanted more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r>
              <a:rPr kumimoji="1" lang="en-US" altLang="ja-JP" sz="1800" b="0" i="0" u="none" strike="noStrike" kern="1200" dirty="0" smtClean="0">
                <a:solidFill>
                  <a:schemeClr val="tx1"/>
                </a:solidFill>
                <a:effectLst/>
                <a:latin typeface="+mn-lt"/>
                <a:ea typeface="+mn-ea"/>
                <a:cs typeface="+mn-cs"/>
              </a:rPr>
              <a:t>They wanted to enter the code directly ! </a:t>
            </a:r>
          </a:p>
          <a:p>
            <a:r>
              <a:rPr kumimoji="1" lang="en-US" altLang="ja-JP" sz="1800" b="0" i="0" u="none" strike="noStrike" kern="1200" dirty="0" smtClean="0">
                <a:solidFill>
                  <a:schemeClr val="tx1"/>
                </a:solidFill>
                <a:effectLst/>
                <a:latin typeface="+mn-lt"/>
                <a:ea typeface="+mn-ea"/>
                <a:cs typeface="+mn-cs"/>
              </a:rPr>
              <a:t/>
            </a:r>
            <a:br>
              <a:rPr kumimoji="1" lang="en-US" altLang="ja-JP" sz="1800" b="0" i="0" u="none" strike="noStrike" kern="1200" dirty="0" smtClean="0">
                <a:solidFill>
                  <a:schemeClr val="tx1"/>
                </a:solidFill>
                <a:effectLst/>
                <a:latin typeface="+mn-lt"/>
                <a:ea typeface="+mn-ea"/>
                <a:cs typeface="+mn-cs"/>
              </a:rPr>
            </a:br>
            <a:r>
              <a:rPr kumimoji="1" lang="en-US" altLang="ja-JP" sz="1800" b="0" i="0" u="none" strike="noStrike" kern="1200" dirty="0" smtClean="0">
                <a:solidFill>
                  <a:schemeClr val="tx1"/>
                </a:solidFill>
                <a:effectLst/>
                <a:latin typeface="+mn-lt"/>
                <a:ea typeface="+mn-ea"/>
                <a:cs typeface="+mn-cs"/>
              </a:rPr>
              <a:t>Because of that, I realized that kids wished to code.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 I thought that by making Smalruby able to make use of both code and instruction blocks while linking the information, would be a great add for these kids experience by allowing them to transition more naturally to “hard coding” in their own pace and slowly get introduced to the ruby syntax and standard library.</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006945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Once these kids have learned the fundamentals of programming using instruction blocks.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I plan to introduce them as soon as possible to coding and also helping them with handy programmer things.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Like picking an Editor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Also, I’m a research engineer at Network Applied Communication Laboratory, aka NaCl.</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Okay,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now that we have Smalruby, I believe I’ll have an easier for teaching them the coding fundamentals.</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Another topic.</a:t>
            </a:r>
          </a:p>
          <a:p>
            <a:endParaRPr lang="en-US" altLang="ja-JP" dirty="0" smtClean="0"/>
          </a:p>
          <a:p>
            <a:r>
              <a:rPr lang="en-US" altLang="ja-JP" dirty="0" smtClean="0"/>
              <a:t>Smalruby is designed for students that are over eight (8) years</a:t>
            </a:r>
            <a:r>
              <a:rPr lang="en-US" altLang="ja-JP" baseline="0" dirty="0" smtClean="0"/>
              <a:t> old.  With that in mind, combined with my passion of preparing these “future programmers”, I’ve decided to create the </a:t>
            </a:r>
            <a:r>
              <a:rPr lang="en-US" altLang="ja-JP" dirty="0" smtClean="0"/>
              <a:t>Ruby Programming Shounendan.</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The Ruby Programming Shounendan is an NPO for kids, that has been working under the banner of</a:t>
            </a:r>
            <a:r>
              <a:rPr kumimoji="1" lang="en-US" altLang="ja-JP" dirty="0"/>
              <a:t>:</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“Promoting the joy of programming to many kids. “ and</a:t>
            </a:r>
          </a:p>
          <a:p>
            <a:endParaRPr lang="en-US" altLang="ja-JP" dirty="0" smtClean="0"/>
          </a:p>
          <a:p>
            <a:r>
              <a:rPr lang="en-US" altLang="ja-JP" dirty="0" smtClean="0"/>
              <a:t>&lt;press&gt;</a:t>
            </a:r>
          </a:p>
          <a:p>
            <a:r>
              <a:rPr lang="en-US" altLang="ja-JP" dirty="0" smtClean="0"/>
              <a:t>“Building internet safety awareness</a:t>
            </a:r>
            <a:r>
              <a:rPr lang="en-US" altLang="ja-JP" baseline="0" dirty="0" smtClean="0"/>
              <a:t> for kids through </a:t>
            </a:r>
            <a:r>
              <a:rPr lang="en-US" altLang="ja-JP" dirty="0" smtClean="0"/>
              <a:t>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We have numerous activities</a:t>
            </a:r>
            <a:r>
              <a:rPr lang="en-US" altLang="ja-JP" baseline="0" dirty="0" smtClean="0"/>
              <a:t>.  On the third Sunday of each month, w</a:t>
            </a:r>
            <a:r>
              <a:rPr lang="en-US" altLang="ja-JP" dirty="0" smtClean="0"/>
              <a:t>e hold a ruby programming</a:t>
            </a:r>
            <a:r>
              <a:rPr lang="en-US" altLang="ja-JP" baseline="0" dirty="0" smtClean="0"/>
              <a:t> event</a:t>
            </a:r>
            <a:r>
              <a:rPr lang="en-US" altLang="ja-JP" dirty="0" smtClean="0"/>
              <a:t> </a:t>
            </a:r>
            <a:r>
              <a:rPr lang="en-US" altLang="ja-JP" dirty="0"/>
              <a:t>for </a:t>
            </a:r>
            <a:r>
              <a:rPr lang="en-US" altLang="ja-JP" dirty="0" smtClean="0"/>
              <a:t>kids and parents.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These are photos from the event.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Right now I’m teaching them how to make a “car chase” game.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2130118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This one is from a recent event.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2773347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That’s a Raspberry Pi.</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 students are also in charge of assembling the components by themselves.</a:t>
            </a:r>
          </a:p>
          <a:p>
            <a:endParaRPr kumimoji="1" lang="en-US" altLang="ja-JP" sz="1800" b="0" i="0" u="none" strike="noStrike" kern="1200" dirty="0" smtClean="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198606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Here are some parents supporting their kids.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They are always so willing to help their kids and that’s great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But sometimes, we ask them to hold this impulse as hard as they can, so the kids can experiment a little and find the answers by their own effort.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2524879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Sometimes, the inverse process also happens. :D</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736571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Whenever an interesting program is created in these events, we gather everyone and make a short explanation of what’s happening.</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2291645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 headquarters of NaCl, is located in </a:t>
            </a:r>
            <a:r>
              <a:rPr lang="en-US" altLang="ja-JP" dirty="0" smtClean="0"/>
              <a:t>Matsue-city, </a:t>
            </a:r>
            <a:r>
              <a:rPr lang="en-US" altLang="ja-JP" dirty="0"/>
              <a:t>Shimane Prefecture of Japan</a:t>
            </a:r>
            <a:r>
              <a:rPr lang="en-US" altLang="ja-JP" dirty="0" smtClean="0"/>
              <a:t>.</a:t>
            </a:r>
          </a:p>
          <a:p>
            <a:endParaRPr lang="en-US" altLang="ja-JP" dirty="0" smtClean="0"/>
          </a:p>
          <a:p>
            <a:r>
              <a:rPr lang="en-US" altLang="ja-JP" dirty="0" smtClean="0"/>
              <a:t>Matsue is a city </a:t>
            </a:r>
            <a:r>
              <a:rPr lang="en-US" altLang="ja-JP" dirty="0"/>
              <a:t>of about </a:t>
            </a:r>
            <a:r>
              <a:rPr lang="en-US" altLang="ja-JP" dirty="0" smtClean="0"/>
              <a:t>two handled thousand (200,000) people near Hiroshima.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dirty="0" smtClean="0">
                <a:solidFill>
                  <a:schemeClr val="tx1"/>
                </a:solidFill>
                <a:effectLst/>
                <a:latin typeface="+mn-lt"/>
                <a:ea typeface="+mn-ea"/>
                <a:cs typeface="+mn-cs"/>
              </a:rPr>
              <a:t>It’s very fun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3003972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Also, we hold the CoderDojo Matsue on the fourth Saturday</a:t>
            </a:r>
            <a:r>
              <a:rPr lang="en-US" altLang="ja-JP" baseline="0" dirty="0" smtClean="0"/>
              <a:t> of </a:t>
            </a:r>
            <a:r>
              <a:rPr lang="en-US" altLang="ja-JP" dirty="0" smtClean="0"/>
              <a:t>each month.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en-US" altLang="ja-JP" dirty="0" smtClean="0"/>
              <a:t>The CoderDojo is the global network of </a:t>
            </a:r>
            <a:r>
              <a:rPr lang="en-US" altLang="ja-JP" baseline="0" dirty="0" smtClean="0"/>
              <a:t>free computer programming clubs for young people. It is managed by </a:t>
            </a:r>
            <a:r>
              <a:rPr lang="en-US" altLang="ja-JP" dirty="0" smtClean="0">
                <a:effectLst/>
              </a:rPr>
              <a:t>volunteers.  </a:t>
            </a:r>
            <a:r>
              <a:rPr lang="en-US" altLang="ja-JP" baseline="0" dirty="0" smtClean="0">
                <a:effectLst/>
              </a:rPr>
              <a:t>The CoderDojo</a:t>
            </a:r>
            <a:r>
              <a:rPr lang="en-US" altLang="ja-JP" baseline="0" dirty="0" smtClean="0"/>
              <a:t> doesn’t specify which programming language or tools to use, so we are surely using Ruby.</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2021268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 future</a:t>
            </a:r>
            <a:r>
              <a:rPr lang="en-US" altLang="ja-JP" dirty="0"/>
              <a:t>, </a:t>
            </a:r>
            <a:r>
              <a:rPr lang="en-US" altLang="ja-JP" dirty="0" smtClean="0"/>
              <a:t>we will be like a youth sports</a:t>
            </a:r>
            <a:r>
              <a:rPr lang="en-US" altLang="ja-JP" baseline="0" dirty="0" smtClean="0"/>
              <a:t> </a:t>
            </a:r>
            <a:r>
              <a:rPr lang="en-US" altLang="ja-JP" dirty="0" smtClean="0"/>
              <a:t>club for </a:t>
            </a:r>
            <a:r>
              <a:rPr lang="en-US" altLang="ja-JP" dirty="0"/>
              <a:t>soccer </a:t>
            </a:r>
            <a:r>
              <a:rPr lang="en-US" altLang="ja-JP" dirty="0" smtClean="0"/>
              <a:t>or baseball: </a:t>
            </a:r>
            <a:endParaRPr lang="en-US" altLang="ja-JP" dirty="0"/>
          </a:p>
          <a:p>
            <a:endParaRPr lang="en-US" altLang="ja-JP" dirty="0"/>
          </a:p>
          <a:p>
            <a:r>
              <a:rPr lang="en-US" altLang="ja-JP" dirty="0"/>
              <a:t>  * There </a:t>
            </a:r>
            <a:r>
              <a:rPr lang="en-US" altLang="ja-JP" dirty="0" smtClean="0"/>
              <a:t>will</a:t>
            </a:r>
            <a:r>
              <a:rPr lang="en-US" altLang="ja-JP" baseline="0" dirty="0" smtClean="0"/>
              <a:t> be</a:t>
            </a:r>
            <a:r>
              <a:rPr lang="en-US" altLang="ja-JP" dirty="0" smtClean="0"/>
              <a:t> many</a:t>
            </a:r>
            <a:r>
              <a:rPr lang="en-US" altLang="ja-JP" baseline="0" dirty="0" smtClean="0"/>
              <a:t> </a:t>
            </a:r>
            <a:r>
              <a:rPr lang="en-US" altLang="ja-JP" dirty="0" smtClean="0"/>
              <a:t>teams</a:t>
            </a:r>
            <a:endParaRPr lang="en-US" altLang="ja-JP" dirty="0"/>
          </a:p>
          <a:p>
            <a:r>
              <a:rPr lang="en-US" altLang="ja-JP" dirty="0"/>
              <a:t>  * </a:t>
            </a:r>
            <a:r>
              <a:rPr lang="en-US" altLang="ja-JP" dirty="0" smtClean="0"/>
              <a:t>Volunteer coaches</a:t>
            </a:r>
            <a:endParaRPr lang="en-US" altLang="ja-JP" dirty="0"/>
          </a:p>
          <a:p>
            <a:r>
              <a:rPr lang="en-US" altLang="ja-JP" dirty="0"/>
              <a:t>  * </a:t>
            </a:r>
            <a:r>
              <a:rPr lang="en-US" altLang="ja-JP" dirty="0" smtClean="0"/>
              <a:t>With regional, prefectural</a:t>
            </a:r>
            <a:r>
              <a:rPr lang="en-US" altLang="ja-JP" baseline="0" dirty="0" smtClean="0"/>
              <a:t> (which is like a </a:t>
            </a:r>
            <a:r>
              <a:rPr lang="en-US" altLang="ja-JP" dirty="0" smtClean="0"/>
              <a:t>state)</a:t>
            </a:r>
            <a:r>
              <a:rPr lang="en-US" altLang="ja-JP" baseline="0" dirty="0" smtClean="0"/>
              <a:t> and national</a:t>
            </a:r>
            <a:r>
              <a:rPr lang="en-US" altLang="ja-JP" dirty="0" smtClean="0"/>
              <a:t> tournaments</a:t>
            </a:r>
          </a:p>
          <a:p>
            <a:endParaRPr lang="en-US" altLang="ja-JP" dirty="0"/>
          </a:p>
          <a:p>
            <a:r>
              <a:rPr lang="en-US" altLang="ja-JP" dirty="0" smtClean="0"/>
              <a:t>We plan </a:t>
            </a:r>
            <a:r>
              <a:rPr lang="en-US" altLang="ja-JP" dirty="0"/>
              <a:t>to make such </a:t>
            </a:r>
            <a:r>
              <a:rPr lang="en-US" altLang="ja-JP" dirty="0" smtClean="0"/>
              <a:t>an organization.</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Conclusion,</a:t>
            </a:r>
            <a:r>
              <a:rPr lang="en-US" altLang="ja-JP" baseline="0" dirty="0" smtClean="0"/>
              <a:t> i</a:t>
            </a:r>
            <a:r>
              <a:rPr lang="en-US" altLang="ja-JP" dirty="0" smtClean="0"/>
              <a:t>n </a:t>
            </a:r>
            <a:r>
              <a:rPr lang="en-US" altLang="ja-JP" dirty="0"/>
              <a:t>this presentation, </a:t>
            </a:r>
          </a:p>
          <a:p>
            <a:endParaRPr lang="en-US" altLang="ja-JP" dirty="0" smtClean="0"/>
          </a:p>
          <a:p>
            <a:r>
              <a:rPr lang="en-US" altLang="ja-JP" dirty="0" smtClean="0"/>
              <a:t>  &lt;press&gt;</a:t>
            </a:r>
            <a:endParaRPr lang="en-US" altLang="ja-JP" dirty="0"/>
          </a:p>
          <a:p>
            <a:r>
              <a:rPr lang="en-US" altLang="ja-JP" dirty="0"/>
              <a:t>  * </a:t>
            </a:r>
            <a:r>
              <a:rPr lang="en-US" altLang="ja-JP" dirty="0" smtClean="0"/>
              <a:t>I started to</a:t>
            </a:r>
            <a:r>
              <a:rPr lang="en-US" altLang="ja-JP" baseline="0" dirty="0" smtClean="0"/>
              <a:t> teach junior high school students Ruby. </a:t>
            </a:r>
            <a:r>
              <a:rPr lang="en-US" altLang="ja-JP" dirty="0" smtClean="0"/>
              <a:t>My motivation</a:t>
            </a:r>
            <a:r>
              <a:rPr lang="en-US" altLang="ja-JP" baseline="0" dirty="0" smtClean="0"/>
              <a:t>s were Ruby City MATSUE Project and to teach my son Ruby.</a:t>
            </a:r>
            <a:r>
              <a:rPr lang="en-US" altLang="ja-JP" dirty="0" smtClean="0"/>
              <a:t> </a:t>
            </a:r>
            <a:endParaRPr lang="en-US" altLang="ja-JP" dirty="0"/>
          </a:p>
          <a:p>
            <a:endParaRPr lang="en-US" altLang="ja-JP" dirty="0" smtClean="0"/>
          </a:p>
          <a:p>
            <a:r>
              <a:rPr lang="en-US" altLang="ja-JP" dirty="0" smtClean="0"/>
              <a:t>  &lt;press&gt;</a:t>
            </a:r>
          </a:p>
          <a:p>
            <a:r>
              <a:rPr lang="en-US" altLang="ja-JP" dirty="0"/>
              <a:t>  * </a:t>
            </a:r>
            <a:r>
              <a:rPr lang="en-US" altLang="ja-JP" dirty="0" smtClean="0"/>
              <a:t>I</a:t>
            </a:r>
            <a:r>
              <a:rPr lang="en-US" altLang="ja-JP" baseline="0" dirty="0" smtClean="0"/>
              <a:t> have created </a:t>
            </a:r>
            <a:r>
              <a:rPr lang="en-US" altLang="ja-JP" dirty="0" smtClean="0"/>
              <a:t>Smalruby which is designed for over 8 years old</a:t>
            </a:r>
            <a:r>
              <a:rPr lang="en-US" altLang="ja-JP" baseline="0" dirty="0" smtClean="0"/>
              <a:t> and like Scratch.</a:t>
            </a:r>
            <a:endParaRPr lang="en-US" altLang="ja-JP" dirty="0" smtClean="0"/>
          </a:p>
          <a:p>
            <a:endParaRPr lang="en-US" altLang="ja-JP" dirty="0" smtClean="0"/>
          </a:p>
          <a:p>
            <a:r>
              <a:rPr lang="en-US" altLang="ja-JP" dirty="0" smtClean="0"/>
              <a:t>  &lt;press&gt;</a:t>
            </a:r>
          </a:p>
          <a:p>
            <a:r>
              <a:rPr lang="en-US" altLang="ja-JP" dirty="0"/>
              <a:t>  * </a:t>
            </a:r>
            <a:r>
              <a:rPr lang="en-US" altLang="ja-JP" dirty="0" smtClean="0"/>
              <a:t>I started the</a:t>
            </a:r>
            <a:r>
              <a:rPr lang="en-US" altLang="ja-JP" baseline="0" dirty="0" smtClean="0"/>
              <a:t> </a:t>
            </a:r>
            <a:r>
              <a:rPr lang="en-US" altLang="ja-JP" dirty="0" smtClean="0"/>
              <a:t>Ruby Programming</a:t>
            </a:r>
            <a:r>
              <a:rPr lang="en-US" altLang="ja-JP" baseline="0" dirty="0" smtClean="0"/>
              <a:t> Shounendan which is a learning Ruby organization for boys &amp; girls.</a:t>
            </a:r>
            <a:endParaRPr lang="en-US" altLang="ja-JP" dirty="0"/>
          </a:p>
          <a:p>
            <a:endParaRPr lang="en-US" altLang="ja-JP" dirty="0"/>
          </a:p>
          <a:p>
            <a:r>
              <a:rPr lang="en-US" altLang="ja-JP" dirty="0"/>
              <a:t>I explained</a:t>
            </a:r>
            <a:r>
              <a:rPr lang="en-US" altLang="ja-JP" dirty="0" smtClean="0"/>
              <a:t>.</a:t>
            </a:r>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 believe that people should focus on creating tools to help everyone.</a:t>
            </a:r>
            <a:endParaRPr lang="en-US" altLang="ja-JP" b="0" dirty="0" smtClean="0">
              <a:effectLst/>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44</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Constantly facing problems and looking for the answer that will solve them, is a very important aspect of our jobs.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45</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 sympathize with everyone here and …</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46</a:t>
            </a:fld>
            <a:endParaRPr kumimoji="1" lang="ja-JP" altLang="en-US"/>
          </a:p>
        </p:txBody>
      </p:sp>
    </p:spTree>
    <p:extLst>
      <p:ext uri="{BB962C8B-B14F-4D97-AF65-F5344CB8AC3E}">
        <p14:creationId xmlns:p14="http://schemas.microsoft.com/office/powerpoint/2010/main" val="70773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I’m glad that we are all somehow involved with open source software development.</a:t>
            </a:r>
            <a:endParaRPr lang="en-US" altLang="ja-JP" b="0" dirty="0" smtClean="0">
              <a:effectLst/>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47</a:t>
            </a:fld>
            <a:endParaRPr kumimoji="1" lang="ja-JP" altLang="en-US"/>
          </a:p>
        </p:txBody>
      </p:sp>
    </p:spTree>
    <p:extLst>
      <p:ext uri="{BB962C8B-B14F-4D97-AF65-F5344CB8AC3E}">
        <p14:creationId xmlns:p14="http://schemas.microsoft.com/office/powerpoint/2010/main" val="2674407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Ruby is a powerful tool, a great answer for our problems.</a:t>
            </a:r>
          </a:p>
          <a:p>
            <a:pPr rtl="0"/>
            <a:endParaRPr kumimoji="1" lang="en-US" altLang="ja-JP" sz="1800" b="0" i="0" u="none" strike="noStrike" kern="1200" dirty="0" smtClean="0">
              <a:solidFill>
                <a:schemeClr val="tx1"/>
              </a:solidFill>
              <a:effectLst/>
              <a:latin typeface="+mn-lt"/>
              <a:ea typeface="+mn-ea"/>
              <a:cs typeface="+mn-cs"/>
            </a:endParaRPr>
          </a:p>
          <a:p>
            <a:pPr rtl="0"/>
            <a:r>
              <a:rPr kumimoji="1" lang="en-US" altLang="ja-JP" sz="1800" b="0" i="0" u="none" strike="noStrike" kern="1200" dirty="0" smtClean="0">
                <a:solidFill>
                  <a:schemeClr val="tx1"/>
                </a:solidFill>
                <a:effectLst/>
                <a:latin typeface="+mn-lt"/>
                <a:ea typeface="+mn-ea"/>
                <a:cs typeface="+mn-cs"/>
              </a:rPr>
              <a:t>&lt;press&gt;</a:t>
            </a:r>
          </a:p>
          <a:p>
            <a:pPr rtl="0"/>
            <a:r>
              <a:rPr kumimoji="1" lang="en-US" altLang="ja-JP" sz="1800" b="0" i="0" u="none" strike="noStrike" kern="1200" dirty="0" smtClean="0">
                <a:solidFill>
                  <a:schemeClr val="tx1"/>
                </a:solidFill>
                <a:effectLst/>
                <a:latin typeface="+mn-lt"/>
                <a:ea typeface="+mn-ea"/>
                <a:cs typeface="+mn-cs"/>
              </a:rPr>
              <a:t>So we have to try and do our best in order to provide these future kids, these future programmers, the best tool that we can offer and let them enjoy programming as much as we do.</a:t>
            </a:r>
            <a:endParaRPr lang="en-US" altLang="ja-JP" b="0" dirty="0" smtClean="0">
              <a:effectLst/>
            </a:endParaRPr>
          </a:p>
          <a:p>
            <a:pPr rtl="0"/>
            <a:r>
              <a:rPr lang="en-US" altLang="ja-JP" b="0" dirty="0" smtClean="0">
                <a:effectLst/>
              </a:rPr>
              <a:t/>
            </a:r>
            <a:br>
              <a:rPr lang="en-US" altLang="ja-JP" b="0" dirty="0" smtClean="0">
                <a:effectLst/>
              </a:rPr>
            </a:br>
            <a:r>
              <a:rPr kumimoji="1" lang="en-US" altLang="ja-JP" sz="1800" b="0" i="0" u="none" strike="noStrike" kern="1200" dirty="0" smtClean="0">
                <a:solidFill>
                  <a:schemeClr val="tx1"/>
                </a:solidFill>
                <a:effectLst/>
                <a:latin typeface="+mn-lt"/>
                <a:ea typeface="+mn-ea"/>
                <a:cs typeface="+mn-cs"/>
              </a:rPr>
              <a:t>And hopefully, in the future, they will do the same for their own kids.</a:t>
            </a:r>
            <a:endParaRPr lang="en-US" altLang="ja-JP" b="0" dirty="0" smtClean="0">
              <a:effectLst/>
            </a:endParaRPr>
          </a:p>
          <a:p>
            <a:r>
              <a:rPr kumimoji="1" lang="en-US" altLang="ja-JP" sz="1800" b="0" i="0" u="none" strike="noStrike" kern="1200" dirty="0" smtClean="0">
                <a:solidFill>
                  <a:schemeClr val="tx1"/>
                </a:solidFill>
                <a:effectLst/>
                <a:latin typeface="+mn-lt"/>
                <a:ea typeface="+mn-ea"/>
                <a:cs typeface="+mn-cs"/>
              </a:rPr>
              <a:t/>
            </a:r>
            <a:br>
              <a:rPr kumimoji="1" lang="en-US" altLang="ja-JP" sz="1800" b="0" i="0" u="none" strike="noStrike" kern="1200" dirty="0" smtClean="0">
                <a:solidFill>
                  <a:schemeClr val="tx1"/>
                </a:solidFill>
                <a:effectLst/>
                <a:latin typeface="+mn-lt"/>
                <a:ea typeface="+mn-ea"/>
                <a:cs typeface="+mn-cs"/>
              </a:rPr>
            </a:b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48</a:t>
            </a:fld>
            <a:endParaRPr kumimoji="1" lang="ja-JP" altLang="en-US"/>
          </a:p>
        </p:txBody>
      </p:sp>
    </p:spTree>
    <p:extLst>
      <p:ext uri="{BB962C8B-B14F-4D97-AF65-F5344CB8AC3E}">
        <p14:creationId xmlns:p14="http://schemas.microsoft.com/office/powerpoint/2010/main" val="32439344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Thank</a:t>
            </a:r>
            <a:r>
              <a:rPr lang="en-US" altLang="ja-JP" baseline="0" dirty="0" smtClean="0"/>
              <a:t> you very much.</a:t>
            </a:r>
            <a:endParaRPr lang="en-US" altLang="ja-JP" dirty="0" smtClean="0"/>
          </a:p>
          <a:p>
            <a:endParaRPr lang="en-US" altLang="ja-JP" dirty="0" smtClean="0"/>
          </a:p>
          <a:p>
            <a:r>
              <a:rPr lang="en-US" altLang="ja-JP" dirty="0" smtClean="0"/>
              <a:t>Now, I should say that “Do you have any questions?”, but unfortunately I can</a:t>
            </a:r>
            <a:r>
              <a:rPr lang="en-US" altLang="ja-JP" baseline="0" dirty="0" smtClean="0"/>
              <a:t>’t answer right now, because of my English, listening is no good, speaking is so bad.</a:t>
            </a:r>
          </a:p>
          <a:p>
            <a:endParaRPr lang="en-US" altLang="ja-JP" baseline="0" dirty="0" smtClean="0"/>
          </a:p>
          <a:p>
            <a:r>
              <a:rPr lang="en-US" altLang="ja-JP" baseline="0" dirty="0" smtClean="0"/>
              <a:t>So if you have a question, you could talk one to one after this presentation, sorry.</a:t>
            </a:r>
            <a:endParaRPr lang="en-US" altLang="ja-JP" dirty="0" smtClean="0"/>
          </a:p>
          <a:p>
            <a:endParaRPr kumimoji="1" lang="en-US" altLang="ja-JP" dirty="0" smtClean="0"/>
          </a:p>
          <a:p>
            <a:r>
              <a:rPr kumimoji="1" lang="en-US" altLang="ja-JP" dirty="0" smtClean="0"/>
              <a:t>Thank you</a:t>
            </a:r>
            <a:r>
              <a:rPr kumimoji="1" lang="en-US" altLang="ja-JP" baseline="0" dirty="0" smtClean="0"/>
              <a:t> so much.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49</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Six (6) years ago,</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I started to teach Ruby programming for junior high school students. </a:t>
            </a:r>
            <a:r>
              <a:rPr lang="ja-JP" altLang="en-US" baseline="0" dirty="0" smtClean="0"/>
              <a:t> </a:t>
            </a:r>
            <a:r>
              <a:rPr lang="en-US" altLang="ja-JP" baseline="0" dirty="0" smtClean="0"/>
              <a:t>In Japan, junior high school is for *three (3) years*.</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motivations were </a:t>
            </a:r>
          </a:p>
          <a:p>
            <a:endParaRPr lang="en-US" altLang="ja-JP" baseline="0" dirty="0" smtClean="0"/>
          </a:p>
          <a:p>
            <a:r>
              <a:rPr lang="en-US" altLang="ja-JP" baseline="0" dirty="0" smtClean="0"/>
              <a:t>&lt;press&gt;</a:t>
            </a:r>
          </a:p>
          <a:p>
            <a:r>
              <a:rPr lang="en-US" altLang="ja-JP" baseline="0" dirty="0" smtClean="0"/>
              <a:t>the Ruby City MATSUE project and</a:t>
            </a:r>
          </a:p>
          <a:p>
            <a:endParaRPr lang="en-US" altLang="ja-JP" baseline="0" dirty="0" smtClean="0"/>
          </a:p>
          <a:p>
            <a:r>
              <a:rPr lang="en-US" altLang="ja-JP" baseline="0" dirty="0" smtClean="0"/>
              <a:t>&lt;press&gt;</a:t>
            </a:r>
          </a:p>
          <a:p>
            <a:r>
              <a:rPr lang="en-US" altLang="ja-JP" baseline="0" dirty="0" smtClean="0"/>
              <a:t>to teach my son Ruby.</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333120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second goal was *my real motivation*.</a:t>
            </a:r>
          </a:p>
          <a:p>
            <a:endParaRPr kumimoji="1" lang="en-US" altLang="ja-JP" baseline="0" dirty="0" smtClean="0"/>
          </a:p>
          <a:p>
            <a:r>
              <a:rPr kumimoji="1" lang="en-US" altLang="ja-JP" baseline="0" dirty="0" smtClean="0"/>
              <a:t>&lt;press&gt;</a:t>
            </a:r>
          </a:p>
          <a:p>
            <a:r>
              <a:rPr kumimoji="1" lang="en-US" altLang="ja-JP" baseline="0" dirty="0" smtClean="0"/>
              <a:t>I love Ruby</a:t>
            </a:r>
          </a:p>
          <a:p>
            <a:endParaRPr kumimoji="1" lang="en-US" altLang="ja-JP" baseline="0" dirty="0" smtClean="0"/>
          </a:p>
          <a:p>
            <a:r>
              <a:rPr kumimoji="1" lang="en-US" altLang="ja-JP" baseline="0" dirty="0" smtClean="0"/>
              <a:t>&lt;press&gt;</a:t>
            </a:r>
          </a:p>
          <a:p>
            <a:r>
              <a:rPr kumimoji="1" lang="en-US" altLang="ja-JP" baseline="0" dirty="0" smtClean="0"/>
              <a:t>and IT engineering, so I plan to *teach my son Ruby* to become an IT engineer when he grows up.</a:t>
            </a:r>
          </a:p>
          <a:p>
            <a:endParaRPr kumimoji="1" lang="en-US" altLang="ja-JP" baseline="0" dirty="0" smtClean="0"/>
          </a:p>
          <a:p>
            <a:r>
              <a:rPr kumimoji="1" lang="en-US" altLang="ja-JP" baseline="0" dirty="0" smtClean="0"/>
              <a:t>However, 6 years ago, I did not have any tools or materials for teaching Ruby to youth, also KidsRuby did not exist at that time.</a:t>
            </a:r>
          </a:p>
          <a:p>
            <a:endParaRPr kumimoji="1" lang="en-US" altLang="ja-JP" baseline="0" dirty="0" smtClean="0"/>
          </a:p>
          <a:p>
            <a:r>
              <a:rPr kumimoji="1" lang="en-US" altLang="ja-JP" baseline="0" dirty="0" smtClean="0"/>
              <a:t>&lt;press&gt;</a:t>
            </a:r>
          </a:p>
          <a:p>
            <a:r>
              <a:rPr kumimoji="1" lang="en-US" altLang="ja-JP" baseline="0" dirty="0" smtClean="0"/>
              <a:t>So, I decided to make tools and materials for teaching Ruby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2381590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Since then,</a:t>
            </a:r>
            <a:r>
              <a:rPr kumimoji="1" lang="en-US" altLang="ja-JP" baseline="0" dirty="0" smtClean="0"/>
              <a:t> I have taught Ruby to over two handled fifty (250) junior high school students.  This number is … *low* :-&lt;</a:t>
            </a:r>
          </a:p>
          <a:p>
            <a:endParaRPr kumimoji="1" lang="en-US" altLang="ja-JP" baseline="0" dirty="0" smtClean="0"/>
          </a:p>
          <a:p>
            <a:r>
              <a:rPr kumimoji="1" lang="en-US" altLang="ja-JP" baseline="0" dirty="0" smtClean="0"/>
              <a:t>&lt;press&gt;</a:t>
            </a:r>
          </a:p>
          <a:p>
            <a:r>
              <a:rPr kumimoji="1" lang="en-US" altLang="ja-JP" baseline="0" dirty="0" smtClean="0"/>
              <a:t>However, *only five thousand five handled (5,500) junior high school students live in Matsue-city, so I teach about *1%* junior high school students in Matsue-city *each year*.</a:t>
            </a:r>
          </a:p>
          <a:p>
            <a:endParaRPr kumimoji="1" lang="en-US" altLang="ja-JP" baseline="0" dirty="0" smtClean="0"/>
          </a:p>
          <a:p>
            <a:r>
              <a:rPr kumimoji="1" lang="en-US" altLang="ja-JP" baseline="0" dirty="0" smtClean="0"/>
              <a:t>That’s good, right?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395507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8.jpe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BBED"/>
        </a:solidFill>
        <a:effectLst/>
      </p:bgPr>
    </p:bg>
    <p:spTree>
      <p:nvGrpSpPr>
        <p:cNvPr id="1" name=""/>
        <p:cNvGrpSpPr/>
        <p:nvPr/>
      </p:nvGrpSpPr>
      <p:grpSpPr>
        <a:xfrm>
          <a:off x="0" y="0"/>
          <a:ext cx="0" cy="0"/>
          <a:chOff x="0" y="0"/>
          <a:chExt cx="0" cy="0"/>
        </a:xfrm>
      </p:grpSpPr>
      <p:pic>
        <p:nvPicPr>
          <p:cNvPr id="4" name="図 3" descr="one-day-trial-text-cover-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4000" y="-1746000"/>
            <a:ext cx="7290000" cy="10311823"/>
          </a:xfrm>
          <a:prstGeom prst="rect">
            <a:avLst/>
          </a:prstGeom>
        </p:spPr>
      </p:pic>
      <p:sp>
        <p:nvSpPr>
          <p:cNvPr id="2" name="タイトル 1"/>
          <p:cNvSpPr>
            <a:spLocks noGrp="1"/>
          </p:cNvSpPr>
          <p:nvPr>
            <p:ph type="ctrTitle"/>
          </p:nvPr>
        </p:nvSpPr>
        <p:spPr>
          <a:xfrm>
            <a:off x="297000" y="324000"/>
            <a:ext cx="8505000" cy="3177331"/>
          </a:xfrm>
          <a:ln>
            <a:noFill/>
          </a:ln>
        </p:spPr>
        <p:txBody>
          <a:bodyPr anchor="t">
            <a:noAutofit/>
          </a:bodyPr>
          <a:lstStyle/>
          <a:p>
            <a:pPr algn="l"/>
            <a:r>
              <a:rPr kumimoji="1" lang="en-US" altLang="ja-JP" sz="8000" dirty="0" err="1" smtClean="0">
                <a:ln>
                  <a:solidFill>
                    <a:schemeClr val="bg1"/>
                  </a:solidFill>
                </a:ln>
                <a:solidFill>
                  <a:srgbClr val="FF6633"/>
                </a:solidFill>
                <a:effectLst>
                  <a:outerShdw blurRad="50800" dist="88900" dir="2700000" algn="tl" rotWithShape="0">
                    <a:prstClr val="black">
                      <a:alpha val="40000"/>
                    </a:prstClr>
                  </a:outerShdw>
                </a:effectLst>
                <a:latin typeface="Arial Black"/>
                <a:ea typeface="HGP創英角ｺﾞｼｯｸUB"/>
                <a:cs typeface="Arial Black"/>
              </a:rPr>
              <a:t>K</a:t>
            </a:r>
            <a:r>
              <a:rPr kumimoji="1" lang="en-US" altLang="ja-JP" sz="8000" dirty="0" err="1" smtClean="0">
                <a:ln>
                  <a:solidFill>
                    <a:schemeClr val="bg1"/>
                  </a:solidFill>
                </a:ln>
                <a:effectLst>
                  <a:outerShdw blurRad="50800" dist="88900" dir="2700000" algn="tl" rotWithShape="0">
                    <a:prstClr val="black">
                      <a:alpha val="40000"/>
                    </a:prstClr>
                  </a:outerShdw>
                </a:effectLst>
                <a:latin typeface="Arial Black"/>
                <a:ea typeface="HGP創英角ｺﾞｼｯｸUB"/>
                <a:cs typeface="Arial Black"/>
              </a:rPr>
              <a:t>ids</a:t>
            </a:r>
            <a:r>
              <a:rPr kumimoji="1" lang="en-US" altLang="ja-JP" sz="8000" dirty="0" err="1" smtClean="0">
                <a:ln>
                  <a:solidFill>
                    <a:schemeClr val="bg1"/>
                  </a:solidFill>
                </a:ln>
                <a:effectLst>
                  <a:outerShdw blurRad="50800" dist="88900" dir="2700000" algn="tl" rotWithShape="0">
                    <a:prstClr val="black">
                      <a:alpha val="40000"/>
                    </a:prstClr>
                  </a:outerShdw>
                </a:effectLst>
                <a:latin typeface="Arial Black"/>
                <a:ea typeface="HGP創英角ｺﾞｼｯｸUB"/>
                <a:cs typeface="Arial Black"/>
              </a:rPr>
              <a:t>,Ruby,Fun</a:t>
            </a:r>
            <a:r>
              <a:rPr kumimoji="1" lang="en-US" altLang="ja-JP" sz="80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latin typeface="Arial Black"/>
                <a:ea typeface="HGP創英角ｺﾞｼｯｸUB"/>
                <a:cs typeface="Arial Black"/>
              </a:rPr>
              <a:t>!</a:t>
            </a:r>
            <a:endParaRPr kumimoji="1" lang="ja-JP" altLang="en-US" sz="8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latin typeface="Arial Black"/>
              <a:ea typeface="HGP創英角ｺﾞｼｯｸUB"/>
              <a:cs typeface="Arial Black"/>
            </a:endParaRPr>
          </a:p>
        </p:txBody>
      </p:sp>
      <p:sp>
        <p:nvSpPr>
          <p:cNvPr id="3" name="サブタイトル 2"/>
          <p:cNvSpPr>
            <a:spLocks noGrp="1"/>
          </p:cNvSpPr>
          <p:nvPr>
            <p:ph type="subTitle" idx="1"/>
          </p:nvPr>
        </p:nvSpPr>
        <p:spPr>
          <a:xfrm>
            <a:off x="342000" y="4734000"/>
            <a:ext cx="3240000" cy="1530000"/>
          </a:xfrm>
          <a:noFill/>
          <a:ln>
            <a:noFill/>
          </a:ln>
        </p:spPr>
        <p:style>
          <a:lnRef idx="2">
            <a:schemeClr val="accent3"/>
          </a:lnRef>
          <a:fillRef idx="1">
            <a:schemeClr val="lt1"/>
          </a:fillRef>
          <a:effectRef idx="0">
            <a:schemeClr val="accent3"/>
          </a:effectRef>
          <a:fontRef idx="minor">
            <a:schemeClr val="dk1"/>
          </a:fontRef>
        </p:style>
        <p:txBody>
          <a:bodyPr anchor="b">
            <a:noAutofit/>
          </a:bodyPr>
          <a:lstStyle/>
          <a:p>
            <a:pPr algn="l"/>
            <a:r>
              <a:rPr lang="ja-JP" altLang="en-US" sz="1600" dirty="0"/>
              <a:t>小学</a:t>
            </a:r>
            <a:r>
              <a:rPr lang="en-US" altLang="ja-JP" sz="1600" dirty="0"/>
              <a:t>3</a:t>
            </a:r>
            <a:r>
              <a:rPr lang="ja-JP" altLang="en-US" sz="1600" dirty="0"/>
              <a:t>年生にも使える</a:t>
            </a:r>
            <a:r>
              <a:rPr lang="ja-JP" altLang="en-US" sz="1600" dirty="0" smtClean="0"/>
              <a:t>、</a:t>
            </a:r>
            <a:r>
              <a:rPr lang="en-US" altLang="ja-JP" sz="1600" dirty="0"/>
              <a:t/>
            </a:r>
            <a:br>
              <a:rPr lang="en-US" altLang="ja-JP" sz="1600" dirty="0"/>
            </a:br>
            <a:r>
              <a:rPr lang="ja-JP" altLang="en-US" sz="1600" dirty="0" smtClean="0"/>
              <a:t>プログラミング</a:t>
            </a:r>
            <a:r>
              <a:rPr lang="ja-JP" altLang="en-US" sz="1600" dirty="0"/>
              <a:t>言語</a:t>
            </a:r>
            <a:r>
              <a:rPr lang="en-US" altLang="ja-JP" sz="1600" dirty="0"/>
              <a:t>Ruby</a:t>
            </a:r>
            <a:r>
              <a:rPr lang="ja-JP" altLang="en-US" sz="1600" dirty="0"/>
              <a:t>に特化した</a:t>
            </a:r>
            <a:r>
              <a:rPr lang="ja-JP" altLang="en-US" sz="1600" dirty="0" smtClean="0"/>
              <a:t>ビジュアルプログラミングエディタ</a:t>
            </a:r>
            <a:r>
              <a:rPr lang="en-US" altLang="ja-JP" sz="1600" dirty="0"/>
              <a:t>『</a:t>
            </a:r>
            <a:r>
              <a:rPr lang="ja-JP" altLang="en-US" sz="1600" dirty="0"/>
              <a:t>スモウルビー</a:t>
            </a:r>
            <a:r>
              <a:rPr lang="en-US" altLang="ja-JP" sz="1600" dirty="0"/>
              <a:t>』</a:t>
            </a:r>
            <a:r>
              <a:rPr lang="ja-JP" altLang="en-US" sz="1600" dirty="0"/>
              <a:t>の開発と</a:t>
            </a:r>
            <a:r>
              <a:rPr lang="ja-JP" altLang="en-US" sz="1600" dirty="0" smtClean="0"/>
              <a:t>、</a:t>
            </a:r>
            <a:r>
              <a:rPr lang="en-US" altLang="ja-JP" sz="1600" dirty="0" smtClean="0"/>
              <a:t/>
            </a:r>
            <a:br>
              <a:rPr lang="en-US" altLang="ja-JP" sz="1600" dirty="0" smtClean="0"/>
            </a:br>
            <a:r>
              <a:rPr lang="en-US" altLang="ja-JP" sz="1600" dirty="0" smtClean="0"/>
              <a:t>Ruby</a:t>
            </a:r>
            <a:r>
              <a:rPr lang="ja-JP" altLang="en-US" sz="1600" dirty="0" smtClean="0"/>
              <a:t>プログラミング少年団</a:t>
            </a:r>
            <a:r>
              <a:rPr lang="ja-JP" altLang="en-US" sz="1600" dirty="0"/>
              <a:t>によるプログラミング教育関連事業</a:t>
            </a:r>
            <a:endParaRPr kumimoji="1" lang="ja-JP" altLang="en-US" sz="1600" dirty="0">
              <a:effectLst>
                <a:outerShdw blurRad="50800" dist="38100" dir="2700000" algn="tl" rotWithShape="0">
                  <a:prstClr val="black">
                    <a:alpha val="40000"/>
                  </a:prstClr>
                </a:outerShdw>
              </a:effectLst>
            </a:endParaRPr>
          </a:p>
        </p:txBody>
      </p:sp>
      <p:sp>
        <p:nvSpPr>
          <p:cNvPr id="6" name="テキスト ボックス 5"/>
          <p:cNvSpPr txBox="1"/>
          <p:nvPr/>
        </p:nvSpPr>
        <p:spPr>
          <a:xfrm>
            <a:off x="4167000" y="5634000"/>
            <a:ext cx="4545000" cy="646331"/>
          </a:xfrm>
          <a:prstGeom prst="rect">
            <a:avLst/>
          </a:prstGeom>
          <a:noFill/>
        </p:spPr>
        <p:txBody>
          <a:bodyPr wrap="square" rtlCol="0">
            <a:spAutoFit/>
          </a:bodyPr>
          <a:lstStyle/>
          <a:p>
            <a:pPr algn="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高尾宏治</a:t>
            </a:r>
            <a:endParaRPr kumimoji="1" lang="en-US" altLang="ja-JP" dirty="0" smtClean="0">
              <a:effectLst>
                <a:outerShdw blurRad="50800" dist="38100" dir="2700000" algn="tl" rotWithShape="0">
                  <a:prstClr val="black">
                    <a:alpha val="40000"/>
                  </a:prstClr>
                </a:outerShdw>
              </a:effectLst>
              <a:ea typeface="Segoe UI Symbol" panose="020B0502040204020203" pitchFamily="34" charset="0"/>
            </a:endParaRPr>
          </a:p>
          <a:p>
            <a:pPr algn="r"/>
            <a:r>
              <a:rPr lang="en-US" altLang="ja-JP"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dirty="0" smtClean="0">
              <a:effectLst>
                <a:outerShdw blurRad="50800" dist="38100" dir="2700000" algn="tl" rotWithShape="0">
                  <a:prstClr val="black">
                    <a:alpha val="40000"/>
                  </a:prstClr>
                </a:outerShdw>
              </a:effectLst>
              <a:ea typeface="Segoe UI Symbol" panose="020B0502040204020203" pitchFamily="34" charset="0"/>
            </a:endParaRPr>
          </a:p>
        </p:txBody>
      </p:sp>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dirty="0" smtClean="0">
                <a:latin typeface="Arial Black"/>
                <a:cs typeface="Arial Black"/>
              </a:rPr>
              <a:t>A Programmer’s</a:t>
            </a:r>
          </a:p>
          <a:p>
            <a:pPr algn="r"/>
            <a:r>
              <a:rPr lang="en-US" altLang="ja-JP" sz="8800" dirty="0" smtClean="0">
                <a:latin typeface="Arial Black"/>
                <a:cs typeface="Arial Black"/>
              </a:rPr>
              <a:t>Best Frien</a:t>
            </a:r>
            <a:r>
              <a:rPr lang="en-US" altLang="ja-JP" sz="8800" dirty="0" smtClean="0">
                <a:solidFill>
                  <a:srgbClr val="FF6633"/>
                </a:solidFill>
                <a:latin typeface="Arial Black"/>
                <a:cs typeface="Arial Black"/>
              </a:rPr>
              <a:t>d</a:t>
            </a:r>
            <a:endParaRPr lang="en-US" altLang="ja-JP" sz="9600"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latin typeface="Arial Black"/>
                <a:cs typeface="Arial Black"/>
              </a:rPr>
              <a:t>R</a:t>
            </a:r>
            <a:r>
              <a:rPr lang="en-US" altLang="ja-JP" sz="7200" dirty="0" smtClean="0">
                <a:latin typeface="Arial Black"/>
                <a:cs typeface="Arial Black"/>
              </a:rPr>
              <a:t>uby is</a:t>
            </a:r>
            <a:endParaRPr lang="en-US" altLang="ja-JP" sz="6000"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746124"/>
            <a:ext cx="7173384" cy="1446550"/>
          </a:xfrm>
          <a:prstGeom prst="rect">
            <a:avLst/>
          </a:prstGeom>
          <a:noFill/>
        </p:spPr>
        <p:txBody>
          <a:bodyPr wrap="square" rtlCol="0">
            <a:spAutoFit/>
          </a:bodyPr>
          <a:lstStyle/>
          <a:p>
            <a:pPr algn="ctr"/>
            <a:r>
              <a:rPr lang="en-US" altLang="ja-JP" sz="88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latin typeface="Arial Black"/>
                <a:cs typeface="Arial Black"/>
              </a:rPr>
              <a:t>AND KIDS?</a:t>
            </a:r>
            <a:endParaRPr lang="en-US" altLang="ja-JP" sz="8800" dirty="0" smtClean="0">
              <a:solidFill>
                <a:srgbClr val="FF6633"/>
              </a:solidFill>
              <a:latin typeface="Arial Black"/>
              <a:cs typeface="Arial Black"/>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1115614" y="2034000"/>
            <a:ext cx="6798629" cy="2862322"/>
          </a:xfrm>
          <a:prstGeom prst="rect">
            <a:avLst/>
          </a:prstGeom>
          <a:noFill/>
        </p:spPr>
        <p:txBody>
          <a:bodyPr wrap="square" rtlCol="0">
            <a:spAutoFit/>
          </a:bodyPr>
          <a:lstStyle/>
          <a:p>
            <a:pPr marL="857250" indent="-857250">
              <a:buFont typeface="Arial" panose="020B0604020202020204" pitchFamily="34" charset="0"/>
              <a:buChar char="•"/>
            </a:pPr>
            <a:r>
              <a:rPr lang="en-US" altLang="ja-JP" sz="6000" dirty="0" smtClean="0">
                <a:solidFill>
                  <a:srgbClr val="FF6432"/>
                </a:solidFill>
                <a:latin typeface="Arial Black"/>
                <a:cs typeface="Arial Black"/>
              </a:rPr>
              <a:t>T</a:t>
            </a:r>
            <a:r>
              <a:rPr lang="en-US" altLang="ja-JP" sz="6000" dirty="0" smtClean="0">
                <a:latin typeface="Arial Black"/>
                <a:cs typeface="Arial Black"/>
              </a:rPr>
              <a:t>yping</a:t>
            </a:r>
          </a:p>
          <a:p>
            <a:pPr marL="857250" indent="-857250">
              <a:buFont typeface="Arial" panose="020B0604020202020204" pitchFamily="34" charset="0"/>
              <a:buChar char="•"/>
            </a:pPr>
            <a:r>
              <a:rPr lang="en-US" altLang="ja-JP" sz="6000" dirty="0" smtClean="0">
                <a:solidFill>
                  <a:srgbClr val="FF6432"/>
                </a:solidFill>
                <a:latin typeface="Arial Black"/>
                <a:cs typeface="Arial Black"/>
              </a:rPr>
              <a:t>E</a:t>
            </a:r>
            <a:r>
              <a:rPr lang="en-US" altLang="ja-JP" sz="6000" dirty="0" smtClean="0">
                <a:latin typeface="Arial Black"/>
                <a:cs typeface="Arial Black"/>
              </a:rPr>
              <a:t>nglish</a:t>
            </a:r>
          </a:p>
          <a:p>
            <a:pPr marL="857250" indent="-857250">
              <a:buFont typeface="Arial" panose="020B0604020202020204" pitchFamily="34" charset="0"/>
              <a:buChar char="•"/>
            </a:pPr>
            <a:r>
              <a:rPr lang="en-US" altLang="ja-JP" sz="6000" dirty="0" smtClean="0">
                <a:solidFill>
                  <a:srgbClr val="FF6432"/>
                </a:solidFill>
                <a:latin typeface="Arial Black"/>
                <a:cs typeface="Arial Black"/>
              </a:rPr>
              <a:t>R</a:t>
            </a:r>
            <a:r>
              <a:rPr lang="en-US" altLang="ja-JP" sz="6000" dirty="0" smtClean="0">
                <a:latin typeface="Arial Black"/>
                <a:cs typeface="Arial Black"/>
              </a:rPr>
              <a:t>uby Syntax</a:t>
            </a: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P</a:t>
            </a:r>
            <a:r>
              <a:rPr lang="en-US" altLang="ja-JP" sz="6600" dirty="0" smtClean="0">
                <a:latin typeface="Arial Black"/>
                <a:cs typeface="Arial Black"/>
              </a:rPr>
              <a:t>roblems</a:t>
            </a:r>
            <a:endParaRPr lang="en-US" altLang="ja-JP" sz="6000" dirty="0">
              <a:latin typeface="Arial Black"/>
              <a:cs typeface="Arial Black"/>
            </a:endParaRPr>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4647426"/>
          </a:xfrm>
          <a:prstGeom prst="rect">
            <a:avLst/>
          </a:prstGeom>
          <a:noFill/>
        </p:spPr>
        <p:txBody>
          <a:bodyPr wrap="square" rtlCol="0">
            <a:spAutoFit/>
          </a:bodyPr>
          <a:lstStyle/>
          <a:p>
            <a:pPr algn="ctr"/>
            <a:r>
              <a:rPr kumimoji="1" lang="en-US" altLang="ja-JP" sz="8000" dirty="0" smtClean="0">
                <a:ln w="25400">
                  <a:solidFill>
                    <a:schemeClr val="bg1">
                      <a:alpha val="60000"/>
                    </a:schemeClr>
                  </a:solidFill>
                </a:ln>
                <a:solidFill>
                  <a:srgbClr val="FF6633"/>
                </a:solidFill>
                <a:latin typeface="Arial Black"/>
                <a:cs typeface="Arial Black"/>
              </a:rPr>
              <a:t>R</a:t>
            </a:r>
            <a:r>
              <a:rPr lang="en-US" altLang="ja-JP" sz="7200" dirty="0" smtClean="0">
                <a:ln w="25400">
                  <a:solidFill>
                    <a:schemeClr val="bg1">
                      <a:alpha val="60000"/>
                    </a:schemeClr>
                  </a:solidFill>
                </a:ln>
                <a:latin typeface="Arial Black"/>
                <a:cs typeface="Arial Black"/>
              </a:rPr>
              <a:t>ecently,</a:t>
            </a:r>
          </a:p>
          <a:p>
            <a:pPr algn="ctr"/>
            <a:r>
              <a:rPr lang="en-US" altLang="ja-JP" sz="7200" dirty="0" smtClean="0">
                <a:ln w="25400">
                  <a:solidFill>
                    <a:schemeClr val="bg1">
                      <a:alpha val="60000"/>
                    </a:schemeClr>
                  </a:solidFill>
                </a:ln>
                <a:solidFill>
                  <a:srgbClr val="FF6432"/>
                </a:solidFill>
                <a:latin typeface="Arial Black"/>
                <a:cs typeface="Arial Black"/>
              </a:rPr>
              <a:t>I</a:t>
            </a:r>
            <a:r>
              <a:rPr lang="en-US" altLang="ja-JP" sz="7200" dirty="0" smtClean="0">
                <a:ln w="25400">
                  <a:solidFill>
                    <a:schemeClr val="bg1">
                      <a:alpha val="60000"/>
                    </a:schemeClr>
                  </a:solidFill>
                </a:ln>
                <a:latin typeface="Arial Black"/>
                <a:cs typeface="Arial Black"/>
              </a:rPr>
              <a:t>ncreased</a:t>
            </a:r>
          </a:p>
          <a:p>
            <a:pPr algn="ctr"/>
            <a:r>
              <a:rPr lang="en-US" altLang="ja-JP" sz="7200" dirty="0" smtClean="0">
                <a:ln w="25400">
                  <a:solidFill>
                    <a:schemeClr val="bg1">
                      <a:alpha val="60000"/>
                    </a:schemeClr>
                  </a:solidFill>
                </a:ln>
                <a:solidFill>
                  <a:srgbClr val="FF6432"/>
                </a:solidFill>
                <a:latin typeface="Arial Black"/>
                <a:cs typeface="Arial Black"/>
              </a:rPr>
              <a:t>P</a:t>
            </a:r>
            <a:r>
              <a:rPr lang="en-US" altLang="ja-JP" sz="7200" dirty="0" smtClean="0">
                <a:ln w="25400">
                  <a:solidFill>
                    <a:schemeClr val="bg1">
                      <a:alpha val="60000"/>
                    </a:schemeClr>
                  </a:solidFill>
                </a:ln>
                <a:latin typeface="Arial Black"/>
                <a:cs typeface="Arial Black"/>
              </a:rPr>
              <a:t>rogramming </a:t>
            </a:r>
            <a:r>
              <a:rPr lang="en-US" altLang="ja-JP" sz="7200" dirty="0" smtClean="0">
                <a:ln w="25400">
                  <a:solidFill>
                    <a:schemeClr val="bg1">
                      <a:alpha val="60000"/>
                    </a:schemeClr>
                  </a:solidFill>
                </a:ln>
                <a:solidFill>
                  <a:srgbClr val="FF6432"/>
                </a:solidFill>
                <a:latin typeface="Arial Black"/>
                <a:cs typeface="Arial Black"/>
              </a:rPr>
              <a:t>Education</a:t>
            </a:r>
            <a:endParaRPr lang="en-US" altLang="ja-JP" sz="6600" dirty="0" smtClean="0">
              <a:ln w="25400">
                <a:solidFill>
                  <a:schemeClr val="bg1">
                    <a:alpha val="60000"/>
                  </a:schemeClr>
                </a:solidFill>
              </a:ln>
              <a:solidFill>
                <a:srgbClr val="FF6432"/>
              </a:solidFill>
              <a:latin typeface="Arial Black"/>
              <a:cs typeface="Arial Black"/>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t="8417"/>
          <a:stretch/>
        </p:blipFill>
        <p:spPr>
          <a:xfrm>
            <a:off x="567000" y="1764000"/>
            <a:ext cx="8145000" cy="4177273"/>
          </a:xfrm>
          <a:prstGeom prst="rect">
            <a:avLst/>
          </a:prstGeom>
        </p:spPr>
      </p:pic>
      <p:sp>
        <p:nvSpPr>
          <p:cNvPr id="2" name="テキスト ボックス 1"/>
          <p:cNvSpPr txBox="1"/>
          <p:nvPr/>
        </p:nvSpPr>
        <p:spPr>
          <a:xfrm>
            <a:off x="567000" y="502116"/>
            <a:ext cx="7889466" cy="1261884"/>
          </a:xfrm>
          <a:prstGeom prst="rect">
            <a:avLst/>
          </a:prstGeom>
          <a:noFill/>
        </p:spPr>
        <p:txBody>
          <a:bodyPr wrap="square" rtlCol="0">
            <a:spAutoFit/>
          </a:bodyPr>
          <a:lstStyle/>
          <a:p>
            <a:r>
              <a:rPr lang="en-US" altLang="ja-JP" sz="4400" dirty="0" smtClean="0">
                <a:solidFill>
                  <a:srgbClr val="FF6633"/>
                </a:solidFill>
                <a:latin typeface="Arial Black"/>
                <a:cs typeface="Arial Black"/>
              </a:rPr>
              <a:t>H</a:t>
            </a:r>
            <a:r>
              <a:rPr lang="en-US" altLang="ja-JP" sz="3600" dirty="0" smtClean="0">
                <a:latin typeface="Arial Black"/>
                <a:cs typeface="Arial Black"/>
              </a:rPr>
              <a:t>OUR OF CODE by Code.org</a:t>
            </a:r>
          </a:p>
          <a:p>
            <a:r>
              <a:rPr lang="en-US" altLang="ja-JP" sz="3200" dirty="0" smtClean="0">
                <a:solidFill>
                  <a:schemeClr val="tx1">
                    <a:lumMod val="50000"/>
                    <a:lumOff val="50000"/>
                  </a:schemeClr>
                </a:solidFill>
                <a:latin typeface="Arial Black"/>
                <a:cs typeface="Arial Black"/>
              </a:rPr>
              <a:t>27,230 events around the world</a:t>
            </a:r>
          </a:p>
        </p:txBody>
      </p:sp>
      <p:sp>
        <p:nvSpPr>
          <p:cNvPr id="8" name="正方形/長方形 7"/>
          <p:cNvSpPr/>
          <p:nvPr/>
        </p:nvSpPr>
        <p:spPr>
          <a:xfrm>
            <a:off x="1017000" y="5859000"/>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sp>
        <p:nvSpPr>
          <p:cNvPr id="5" name="テキスト ボックス 4"/>
          <p:cNvSpPr txBox="1"/>
          <p:nvPr/>
        </p:nvSpPr>
        <p:spPr>
          <a:xfrm>
            <a:off x="881775" y="2394000"/>
            <a:ext cx="7515450" cy="1938992"/>
          </a:xfrm>
          <a:prstGeom prst="rect">
            <a:avLst/>
          </a:prstGeom>
          <a:noFill/>
        </p:spPr>
        <p:txBody>
          <a:bodyPr wrap="square" rtlCol="0">
            <a:spAutoFit/>
          </a:bodyPr>
          <a:lstStyle/>
          <a:p>
            <a:pPr algn="ctr"/>
            <a:r>
              <a:rPr lang="en-US" altLang="ja-JP" sz="6000" dirty="0" smtClean="0">
                <a:ln w="38100">
                  <a:solidFill>
                    <a:schemeClr val="bg1"/>
                  </a:solidFill>
                </a:ln>
                <a:solidFill>
                  <a:srgbClr val="FF6432"/>
                </a:solidFill>
                <a:effectLst>
                  <a:outerShdw blurRad="38100" dist="38100" dir="2700000" algn="tl">
                    <a:srgbClr val="000000">
                      <a:alpha val="43137"/>
                    </a:srgbClr>
                  </a:outerShdw>
                </a:effectLst>
                <a:latin typeface="Arial Black"/>
                <a:cs typeface="Arial Black"/>
              </a:rPr>
              <a:t>1</a:t>
            </a:r>
            <a:r>
              <a:rPr lang="en-US" altLang="ja-JP" sz="6000" dirty="0" smtClean="0">
                <a:ln w="38100">
                  <a:solidFill>
                    <a:schemeClr val="bg1"/>
                  </a:solidFill>
                </a:ln>
                <a:effectLst>
                  <a:outerShdw blurRad="38100" dist="38100" dir="2700000" algn="tl">
                    <a:srgbClr val="000000">
                      <a:alpha val="43137"/>
                    </a:srgbClr>
                  </a:outerShdw>
                </a:effectLst>
                <a:latin typeface="Arial Black"/>
                <a:cs typeface="Arial Black"/>
              </a:rPr>
              <a:t>0,000 </a:t>
            </a:r>
            <a:r>
              <a:rPr lang="en-US" altLang="ja-JP" sz="6000" dirty="0" smtClean="0">
                <a:ln w="38100">
                  <a:solidFill>
                    <a:schemeClr val="bg1"/>
                  </a:solidFill>
                </a:ln>
                <a:effectLst>
                  <a:outerShdw blurRad="38100" dist="38100" dir="2700000" algn="tl">
                    <a:srgbClr val="000000">
                      <a:alpha val="43137"/>
                    </a:srgbClr>
                  </a:outerShdw>
                </a:effectLst>
                <a:latin typeface="Arial Black"/>
                <a:cs typeface="Arial Black"/>
              </a:rPr>
              <a:t>Teachers</a:t>
            </a:r>
          </a:p>
          <a:p>
            <a:pPr algn="ctr"/>
            <a:r>
              <a:rPr lang="en-US" altLang="ja-JP" sz="6000" dirty="0" smtClean="0">
                <a:ln w="38100">
                  <a:solidFill>
                    <a:schemeClr val="bg1"/>
                  </a:solidFill>
                </a:ln>
                <a:solidFill>
                  <a:srgbClr val="FF6432"/>
                </a:solidFill>
                <a:effectLst>
                  <a:outerShdw blurRad="38100" dist="38100" dir="2700000" algn="tl">
                    <a:srgbClr val="000000">
                      <a:alpha val="43137"/>
                    </a:srgbClr>
                  </a:outerShdw>
                </a:effectLst>
                <a:latin typeface="Arial Black"/>
                <a:cs typeface="Arial Black"/>
              </a:rPr>
              <a:t>1</a:t>
            </a:r>
            <a:r>
              <a:rPr lang="en-US" altLang="ja-JP" sz="6000" dirty="0" smtClean="0">
                <a:ln w="38100">
                  <a:solidFill>
                    <a:schemeClr val="bg1"/>
                  </a:solidFill>
                </a:ln>
                <a:effectLst>
                  <a:outerShdw blurRad="38100" dist="38100" dir="2700000" algn="tl">
                    <a:srgbClr val="000000">
                      <a:alpha val="43137"/>
                    </a:srgbClr>
                  </a:outerShdw>
                </a:effectLst>
                <a:latin typeface="Arial Black"/>
                <a:cs typeface="Arial Black"/>
              </a:rPr>
              <a:t>00,000,000 Kids</a:t>
            </a:r>
          </a:p>
        </p:txBody>
      </p:sp>
    </p:spTree>
    <p:extLst>
      <p:ext uri="{BB962C8B-B14F-4D97-AF65-F5344CB8AC3E}">
        <p14:creationId xmlns:p14="http://schemas.microsoft.com/office/powerpoint/2010/main" val="1912860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5169601" y="1676535"/>
            <a:ext cx="3262485" cy="2803627"/>
            <a:chOff x="5169601" y="1676535"/>
            <a:chExt cx="3262485" cy="2803627"/>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9601" y="1676535"/>
              <a:ext cx="3262485" cy="2265706"/>
            </a:xfrm>
            <a:prstGeom prst="round2DiagRect">
              <a:avLst>
                <a:gd name="adj1" fmla="val 6688"/>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正方形/長方形 1"/>
            <p:cNvSpPr/>
            <p:nvPr/>
          </p:nvSpPr>
          <p:spPr>
            <a:xfrm>
              <a:off x="5693809" y="4110830"/>
              <a:ext cx="2214068" cy="369332"/>
            </a:xfrm>
            <a:prstGeom prst="rect">
              <a:avLst/>
            </a:prstGeom>
          </p:spPr>
          <p:txBody>
            <a:bodyPr wrap="none">
              <a:spAutoFit/>
            </a:bodyPr>
            <a:lstStyle/>
            <a:p>
              <a:r>
                <a:rPr lang="ja-JP" altLang="en-US" dirty="0"/>
                <a:t>http://pegpeg.jp/</a:t>
              </a:r>
            </a:p>
          </p:txBody>
        </p:sp>
      </p:grpSp>
      <p:sp>
        <p:nvSpPr>
          <p:cNvPr id="8" name="テキスト ボックス 7"/>
          <p:cNvSpPr txBox="1"/>
          <p:nvPr/>
        </p:nvSpPr>
        <p:spPr>
          <a:xfrm>
            <a:off x="747713" y="454442"/>
            <a:ext cx="2294288" cy="1200329"/>
          </a:xfrm>
          <a:prstGeom prst="rect">
            <a:avLst/>
          </a:prstGeom>
          <a:noFill/>
        </p:spPr>
        <p:txBody>
          <a:bodyPr wrap="square" rtlCol="0">
            <a:spAutoFit/>
          </a:bodyPr>
          <a:lstStyle/>
          <a:p>
            <a:r>
              <a:rPr lang="en-US" altLang="ja-JP" sz="7200" dirty="0" smtClean="0">
                <a:solidFill>
                  <a:srgbClr val="FF6633"/>
                </a:solidFill>
                <a:effectLst>
                  <a:outerShdw blurRad="50800" dist="38100" dir="2700000" algn="tl" rotWithShape="0">
                    <a:prstClr val="black">
                      <a:alpha val="40000"/>
                    </a:prstClr>
                  </a:outerShdw>
                </a:effectLst>
                <a:latin typeface="Arial Black"/>
                <a:cs typeface="Arial Black"/>
              </a:rPr>
              <a:t>P</a:t>
            </a:r>
            <a:r>
              <a:rPr lang="en-US" altLang="ja-JP" sz="7200" dirty="0" smtClean="0">
                <a:effectLst>
                  <a:outerShdw blurRad="50800" dist="38100" dir="2700000" algn="tl" rotWithShape="0">
                    <a:prstClr val="black">
                      <a:alpha val="40000"/>
                    </a:prstClr>
                  </a:outerShdw>
                </a:effectLst>
                <a:latin typeface="Arial Black"/>
                <a:cs typeface="Arial Black"/>
              </a:rPr>
              <a:t>EG</a:t>
            </a:r>
            <a:endParaRPr lang="en-US" altLang="ja-JP" sz="4800" b="1" dirty="0" smtClean="0">
              <a:solidFill>
                <a:schemeClr val="tx1">
                  <a:lumMod val="50000"/>
                  <a:lumOff val="50000"/>
                </a:schemeClr>
              </a:solidFill>
              <a:effectLst>
                <a:outerShdw blurRad="50800" dist="38100" dir="2700000" algn="tl" rotWithShape="0">
                  <a:prstClr val="black">
                    <a:alpha val="40000"/>
                  </a:prstClr>
                </a:outerShdw>
              </a:effectLst>
              <a:latin typeface="Arial Black"/>
              <a:cs typeface="Arial Black"/>
            </a:endParaRP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20" name="テキスト ボックス 19"/>
          <p:cNvSpPr txBox="1"/>
          <p:nvPr/>
        </p:nvSpPr>
        <p:spPr>
          <a:xfrm>
            <a:off x="747713" y="1676535"/>
            <a:ext cx="4274287" cy="3539431"/>
          </a:xfrm>
          <a:prstGeom prst="rect">
            <a:avLst/>
          </a:prstGeom>
          <a:noFill/>
        </p:spPr>
        <p:txBody>
          <a:bodyPr wrap="square" rtlCol="0">
            <a:spAutoFit/>
          </a:bodyPr>
          <a:lstStyle/>
          <a:p>
            <a:pPr marL="571500" indent="-571500">
              <a:buFont typeface="Arial" panose="020B0604020202020204" pitchFamily="34" charset="0"/>
              <a:buChar char="•"/>
            </a:pPr>
            <a:r>
              <a:rPr lang="en-US" altLang="ja-JP" sz="2800" dirty="0" smtClean="0">
                <a:solidFill>
                  <a:srgbClr val="FF6432"/>
                </a:solidFill>
                <a:latin typeface="Arial Black"/>
                <a:cs typeface="Arial Black"/>
              </a:rPr>
              <a:t>J</a:t>
            </a:r>
            <a:r>
              <a:rPr lang="en-US" altLang="ja-JP" sz="2800" dirty="0" smtClean="0">
                <a:latin typeface="Arial Black"/>
                <a:cs typeface="Arial Black"/>
              </a:rPr>
              <a:t>oint </a:t>
            </a:r>
            <a:r>
              <a:rPr lang="en-US" altLang="ja-JP" sz="2800" dirty="0">
                <a:latin typeface="Arial Black"/>
                <a:cs typeface="Arial Black"/>
              </a:rPr>
              <a:t>project of CANVAS and </a:t>
            </a:r>
            <a:r>
              <a:rPr lang="en-US" altLang="ja-JP" sz="2800" dirty="0" smtClean="0">
                <a:latin typeface="Arial Black"/>
                <a:cs typeface="Arial Black"/>
              </a:rPr>
              <a:t>Google</a:t>
            </a:r>
          </a:p>
          <a:p>
            <a:pPr marL="571500" indent="-571500">
              <a:buFont typeface="Arial" panose="020B0604020202020204" pitchFamily="34" charset="0"/>
              <a:buChar char="•"/>
            </a:pPr>
            <a:r>
              <a:rPr lang="en-US" altLang="ja-JP" sz="2800" dirty="0" smtClean="0">
                <a:solidFill>
                  <a:srgbClr val="FF6432"/>
                </a:solidFill>
                <a:latin typeface="Arial Black"/>
                <a:cs typeface="Arial Black"/>
              </a:rPr>
              <a:t>C</a:t>
            </a:r>
            <a:r>
              <a:rPr lang="en-US" altLang="ja-JP" sz="2800" dirty="0" smtClean="0">
                <a:latin typeface="Arial Black"/>
                <a:cs typeface="Arial Black"/>
              </a:rPr>
              <a:t>ANVAS </a:t>
            </a:r>
            <a:r>
              <a:rPr lang="en-US" altLang="ja-JP" sz="2800" dirty="0">
                <a:latin typeface="Arial Black"/>
                <a:cs typeface="Arial Black"/>
              </a:rPr>
              <a:t>hold many workshops for children</a:t>
            </a:r>
            <a:endParaRPr lang="ja-JP" altLang="en-US" sz="2800" dirty="0">
              <a:latin typeface="Arial Black"/>
              <a:cs typeface="Arial Black"/>
            </a:endParaRPr>
          </a:p>
          <a:p>
            <a:pPr marL="571500" indent="-571500">
              <a:buFont typeface="Arial" panose="020B0604020202020204" pitchFamily="34" charset="0"/>
              <a:buChar char="•"/>
            </a:pPr>
            <a:r>
              <a:rPr lang="en-US" altLang="ja-JP" sz="2800" dirty="0" smtClean="0">
                <a:solidFill>
                  <a:srgbClr val="FF6432"/>
                </a:solidFill>
                <a:latin typeface="Arial Black"/>
                <a:cs typeface="Arial Black"/>
              </a:rPr>
              <a:t>D</a:t>
            </a:r>
            <a:r>
              <a:rPr lang="en-US" altLang="ja-JP" sz="2800" dirty="0" smtClean="0">
                <a:latin typeface="Arial Black"/>
                <a:cs typeface="Arial Black"/>
              </a:rPr>
              <a:t>istributed </a:t>
            </a:r>
            <a:r>
              <a:rPr lang="en-US" altLang="ja-JP" sz="2800" dirty="0">
                <a:latin typeface="Arial Black"/>
                <a:cs typeface="Arial Black"/>
              </a:rPr>
              <a:t>5,000 Raspberry </a:t>
            </a:r>
            <a:r>
              <a:rPr lang="en-US" altLang="ja-JP" sz="2800" dirty="0" smtClean="0">
                <a:latin typeface="Arial Black"/>
                <a:cs typeface="Arial Black"/>
              </a:rPr>
              <a:t>Pi</a:t>
            </a:r>
            <a:endParaRPr lang="ja-JP" altLang="en-US" sz="2800" dirty="0">
              <a:latin typeface="Arial Black"/>
              <a:cs typeface="Arial Black"/>
            </a:endParaRPr>
          </a:p>
        </p:txBody>
      </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740186" y="680831"/>
            <a:ext cx="2451887" cy="769441"/>
          </a:xfrm>
          <a:prstGeom prst="rect">
            <a:avLst/>
          </a:prstGeom>
          <a:noFill/>
        </p:spPr>
        <p:txBody>
          <a:bodyPr wrap="square" rtlCol="0">
            <a:spAutoFit/>
          </a:bodyPr>
          <a:lstStyle/>
          <a:p>
            <a:r>
              <a:rPr lang="en-US" altLang="ja-JP" sz="4400" dirty="0" err="1" smtClean="0">
                <a:solidFill>
                  <a:srgbClr val="FF6633"/>
                </a:solidFill>
                <a:effectLst>
                  <a:outerShdw blurRad="50800" dist="38100" dir="2700000" algn="tl" rotWithShape="0">
                    <a:prstClr val="black">
                      <a:alpha val="40000"/>
                    </a:prstClr>
                  </a:outerShdw>
                </a:effectLst>
                <a:latin typeface="Arial Black"/>
                <a:cs typeface="Arial Black"/>
              </a:rPr>
              <a:t>T</a:t>
            </a:r>
            <a:r>
              <a:rPr lang="en-US" altLang="ja-JP" sz="4400" dirty="0" err="1" smtClean="0">
                <a:effectLst>
                  <a:outerShdw blurRad="50800" dist="38100" dir="2700000" algn="tl" rotWithShape="0">
                    <a:prstClr val="black">
                      <a:alpha val="40000"/>
                    </a:prstClr>
                  </a:outerShdw>
                </a:effectLst>
                <a:latin typeface="Arial Black"/>
                <a:cs typeface="Arial Black"/>
              </a:rPr>
              <a:t>ENTO</a:t>
            </a:r>
            <a:endParaRPr lang="en-US" altLang="ja-JP" b="1" dirty="0" smtClean="0">
              <a:solidFill>
                <a:schemeClr val="tx1">
                  <a:lumMod val="50000"/>
                  <a:lumOff val="50000"/>
                </a:schemeClr>
              </a:solidFill>
              <a:effectLst>
                <a:outerShdw blurRad="50800" dist="38100" dir="2700000" algn="tl" rotWithShape="0">
                  <a:prstClr val="black">
                    <a:alpha val="40000"/>
                  </a:prstClr>
                </a:outerShdw>
              </a:effectLst>
              <a:latin typeface="Arial Black"/>
              <a:cs typeface="Arial Black"/>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776" y="2447890"/>
            <a:ext cx="2369513" cy="2279910"/>
          </a:xfrm>
          <a:prstGeom prst="round2DiagRect">
            <a:avLst>
              <a:gd name="adj1" fmla="val 8926"/>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2" name="正方形/長方形 1"/>
          <p:cNvSpPr/>
          <p:nvPr/>
        </p:nvSpPr>
        <p:spPr>
          <a:xfrm>
            <a:off x="761895" y="4904668"/>
            <a:ext cx="3363421" cy="369332"/>
          </a:xfrm>
          <a:prstGeom prst="rect">
            <a:avLst/>
          </a:prstGeom>
        </p:spPr>
        <p:txBody>
          <a:bodyPr wrap="none">
            <a:spAutoFit/>
          </a:bodyPr>
          <a:lstStyle/>
          <a:p>
            <a:r>
              <a:rPr lang="ja-JP" altLang="en-US" dirty="0"/>
              <a:t>http://www.tento-net.com/</a:t>
            </a:r>
          </a:p>
        </p:txBody>
      </p:sp>
      <p:sp>
        <p:nvSpPr>
          <p:cNvPr id="16" name="テキスト ボックス 15"/>
          <p:cNvSpPr txBox="1"/>
          <p:nvPr/>
        </p:nvSpPr>
        <p:spPr>
          <a:xfrm>
            <a:off x="4190532" y="680753"/>
            <a:ext cx="3959445" cy="769441"/>
          </a:xfrm>
          <a:prstGeom prst="rect">
            <a:avLst/>
          </a:prstGeom>
          <a:noFill/>
        </p:spPr>
        <p:txBody>
          <a:bodyPr wrap="square" rtlCol="0">
            <a:spAutoFit/>
          </a:bodyPr>
          <a:lstStyle/>
          <a:p>
            <a:pPr algn="r"/>
            <a:r>
              <a:rPr lang="en-US" altLang="ja-JP" sz="4400" dirty="0" smtClean="0">
                <a:effectLst>
                  <a:outerShdw blurRad="50800" dist="38100" dir="2700000" algn="tl" rotWithShape="0">
                    <a:prstClr val="black">
                      <a:alpha val="40000"/>
                    </a:prstClr>
                  </a:outerShdw>
                </a:effectLst>
                <a:latin typeface="Arial Black"/>
                <a:cs typeface="Arial Black"/>
              </a:rPr>
              <a:t>Life is </a:t>
            </a:r>
            <a:r>
              <a:rPr lang="en-US" altLang="ja-JP" sz="4400" dirty="0" smtClean="0">
                <a:solidFill>
                  <a:srgbClr val="FF6432"/>
                </a:solidFill>
                <a:effectLst>
                  <a:outerShdw blurRad="50800" dist="38100" dir="2700000" algn="tl" rotWithShape="0">
                    <a:prstClr val="black">
                      <a:alpha val="40000"/>
                    </a:prstClr>
                  </a:outerShdw>
                </a:effectLst>
                <a:latin typeface="Arial Black"/>
                <a:cs typeface="Arial Black"/>
              </a:rPr>
              <a:t>Tech!</a:t>
            </a:r>
            <a:endParaRPr lang="en-US" altLang="ja-JP" b="1" dirty="0" smtClean="0">
              <a:solidFill>
                <a:srgbClr val="FF6432"/>
              </a:solidFill>
              <a:effectLst>
                <a:outerShdw blurRad="50800" dist="38100" dir="2700000" algn="tl" rotWithShape="0">
                  <a:prstClr val="black">
                    <a:alpha val="40000"/>
                  </a:prstClr>
                </a:outerShdw>
              </a:effectLst>
              <a:latin typeface="Arial Black"/>
              <a:cs typeface="Arial Black"/>
            </a:endParaRPr>
          </a:p>
        </p:txBody>
      </p:sp>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2000" y="2401284"/>
            <a:ext cx="2752186" cy="2242716"/>
          </a:xfrm>
          <a:prstGeom prst="round2DiagRect">
            <a:avLst>
              <a:gd name="adj1" fmla="val 7046"/>
              <a:gd name="adj2" fmla="val 0"/>
            </a:avLst>
          </a:prstGeom>
          <a:ln w="88900" cap="sq">
            <a:solidFill>
              <a:srgbClr val="FFFFFF"/>
            </a:solidFill>
            <a:miter lim="800000"/>
          </a:ln>
          <a:effectLst>
            <a:outerShdw blurRad="254000" algn="tl" rotWithShape="0">
              <a:srgbClr val="000000">
                <a:alpha val="43000"/>
              </a:srgbClr>
            </a:outerShdw>
          </a:effectLst>
        </p:spPr>
      </p:pic>
      <p:sp>
        <p:nvSpPr>
          <p:cNvPr id="21" name="正方形/長方形 20"/>
          <p:cNvSpPr/>
          <p:nvPr/>
        </p:nvSpPr>
        <p:spPr>
          <a:xfrm>
            <a:off x="4702863" y="4904668"/>
            <a:ext cx="2850460" cy="369332"/>
          </a:xfrm>
          <a:prstGeom prst="rect">
            <a:avLst/>
          </a:prstGeom>
        </p:spPr>
        <p:txBody>
          <a:bodyPr wrap="none">
            <a:spAutoFit/>
          </a:bodyPr>
          <a:lstStyle/>
          <a:p>
            <a:r>
              <a:rPr lang="ja-JP" altLang="en-US" dirty="0"/>
              <a:t>http://life-is-tech.com/</a:t>
            </a:r>
          </a:p>
        </p:txBody>
      </p:sp>
      <p:sp>
        <p:nvSpPr>
          <p:cNvPr id="3" name="正方形/長方形 2"/>
          <p:cNvSpPr/>
          <p:nvPr/>
        </p:nvSpPr>
        <p:spPr>
          <a:xfrm>
            <a:off x="766432" y="1416613"/>
            <a:ext cx="2815567" cy="830997"/>
          </a:xfrm>
          <a:prstGeom prst="rect">
            <a:avLst/>
          </a:prstGeom>
        </p:spPr>
        <p:txBody>
          <a:bodyPr wrap="square">
            <a:spAutoFit/>
          </a:bodyPr>
          <a:lstStyle/>
          <a:p>
            <a:r>
              <a:rPr lang="en-US" altLang="ja-JP" sz="2400" dirty="0" smtClean="0">
                <a:latin typeface="Arial Black"/>
                <a:cs typeface="Arial Black"/>
              </a:rPr>
              <a:t>Individualized</a:t>
            </a:r>
          </a:p>
          <a:p>
            <a:r>
              <a:rPr lang="en-US" altLang="ja-JP" sz="2400" dirty="0" smtClean="0">
                <a:latin typeface="Arial Black"/>
                <a:cs typeface="Arial Black"/>
              </a:rPr>
              <a:t>instruction</a:t>
            </a:r>
            <a:endParaRPr lang="ja-JP" altLang="en-US" sz="2400" dirty="0">
              <a:latin typeface="Arial Black"/>
              <a:cs typeface="Arial Black"/>
            </a:endParaRPr>
          </a:p>
        </p:txBody>
      </p:sp>
      <p:sp>
        <p:nvSpPr>
          <p:cNvPr id="11" name="正方形/長方形 10"/>
          <p:cNvSpPr/>
          <p:nvPr/>
        </p:nvSpPr>
        <p:spPr>
          <a:xfrm>
            <a:off x="4392000" y="1359000"/>
            <a:ext cx="3802977" cy="646331"/>
          </a:xfrm>
          <a:prstGeom prst="rect">
            <a:avLst/>
          </a:prstGeom>
        </p:spPr>
        <p:txBody>
          <a:bodyPr wrap="square">
            <a:spAutoFit/>
          </a:bodyPr>
          <a:lstStyle/>
          <a:p>
            <a:r>
              <a:rPr lang="en-US" altLang="ja-JP" sz="3600" dirty="0" smtClean="0">
                <a:latin typeface="Arial Black"/>
                <a:cs typeface="Arial Black"/>
              </a:rPr>
              <a:t>Boot camping</a:t>
            </a:r>
            <a:endParaRPr lang="ja-JP" altLang="en-US" sz="3600" dirty="0">
              <a:latin typeface="Arial Black"/>
              <a:cs typeface="Arial Black"/>
            </a:endParaRPr>
          </a:p>
        </p:txBody>
      </p:sp>
    </p:spTree>
    <p:extLst>
      <p:ext uri="{BB962C8B-B14F-4D97-AF65-F5344CB8AC3E}">
        <p14:creationId xmlns:p14="http://schemas.microsoft.com/office/powerpoint/2010/main" val="1811846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482242"/>
            <a:ext cx="7424738" cy="2308324"/>
          </a:xfrm>
          <a:prstGeom prst="rect">
            <a:avLst/>
          </a:prstGeom>
          <a:noFill/>
        </p:spPr>
        <p:txBody>
          <a:bodyPr wrap="square" rtlCol="0">
            <a:spAutoFit/>
          </a:bodyPr>
          <a:lstStyle/>
          <a:p>
            <a:pPr algn="ctr"/>
            <a:r>
              <a:rPr lang="en-US" altLang="ja-JP" sz="4800" dirty="0" smtClean="0">
                <a:solidFill>
                  <a:srgbClr val="FF6432"/>
                </a:solidFill>
                <a:latin typeface="Arial Black"/>
                <a:cs typeface="Arial Black"/>
              </a:rPr>
              <a:t>W</a:t>
            </a:r>
            <a:r>
              <a:rPr lang="en-US" altLang="ja-JP" sz="4800" dirty="0" smtClean="0">
                <a:latin typeface="Arial Black"/>
                <a:cs typeface="Arial Black"/>
              </a:rPr>
              <a:t>hy many kids programming workshops are </a:t>
            </a:r>
            <a:r>
              <a:rPr lang="en-US" altLang="ja-JP" sz="4800" dirty="0" smtClean="0">
                <a:solidFill>
                  <a:srgbClr val="FF6432"/>
                </a:solidFill>
                <a:latin typeface="Arial Black"/>
                <a:cs typeface="Arial Black"/>
              </a:rPr>
              <a:t>held?</a:t>
            </a:r>
            <a:endParaRPr lang="en-US" altLang="ja-JP" sz="5400" dirty="0">
              <a:solidFill>
                <a:srgbClr val="FF6432"/>
              </a:solidFill>
              <a:latin typeface="Arial Black"/>
              <a:cs typeface="Arial Black"/>
            </a:endParaRPr>
          </a:p>
        </p:txBody>
      </p:sp>
      <p:sp>
        <p:nvSpPr>
          <p:cNvPr id="16" name="テキスト ボックス 15"/>
          <p:cNvSpPr txBox="1"/>
          <p:nvPr/>
        </p:nvSpPr>
        <p:spPr>
          <a:xfrm>
            <a:off x="755786" y="4124922"/>
            <a:ext cx="7424738" cy="2123658"/>
          </a:xfrm>
          <a:prstGeom prst="rect">
            <a:avLst/>
          </a:prstGeom>
          <a:noFill/>
        </p:spPr>
        <p:txBody>
          <a:bodyPr wrap="square" rtlCol="0">
            <a:spAutoFit/>
          </a:bodyPr>
          <a:lstStyle/>
          <a:p>
            <a:pPr algn="ctr"/>
            <a:r>
              <a:rPr lang="en-US" altLang="ja-JP" sz="6600" dirty="0" smtClean="0">
                <a:solidFill>
                  <a:srgbClr val="FF6432"/>
                </a:solidFill>
                <a:latin typeface="Arial Black"/>
                <a:cs typeface="Arial Black"/>
              </a:rPr>
              <a:t>Great tools and materials!</a:t>
            </a:r>
            <a:endParaRPr lang="en-US" altLang="ja-JP" sz="7200" dirty="0">
              <a:solidFill>
                <a:srgbClr val="FF6432"/>
              </a:solidFill>
              <a:latin typeface="Arial Black"/>
              <a:cs typeface="Arial Black"/>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latin typeface="Arial Black"/>
                <a:cs typeface="Arial Black"/>
              </a:rPr>
              <a:t>by MIT Media Lab</a:t>
            </a:r>
            <a:endParaRPr lang="en-US" altLang="ja-JP" sz="4400" dirty="0">
              <a:latin typeface="Arial Black"/>
              <a:cs typeface="Arial Black"/>
            </a:endParaRPr>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00" y="1172248"/>
            <a:ext cx="7947308" cy="51089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1993743" y="564460"/>
            <a:ext cx="6181836" cy="63245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1509007" y="3304679"/>
            <a:ext cx="6655370" cy="2862322"/>
          </a:xfrm>
          <a:prstGeom prst="rect">
            <a:avLst/>
          </a:prstGeom>
          <a:noFill/>
          <a:ln w="25400">
            <a:noFill/>
          </a:ln>
        </p:spPr>
        <p:txBody>
          <a:bodyPr wrap="square" rtlCol="0">
            <a:spAutoFit/>
          </a:bodyPr>
          <a:lstStyle/>
          <a:p>
            <a:pPr algn="r"/>
            <a:r>
              <a:rPr lang="en-US" altLang="ja-JP" sz="6000" dirty="0" smtClean="0">
                <a:ln w="25400">
                  <a:solidFill>
                    <a:schemeClr val="tx1">
                      <a:alpha val="20000"/>
                    </a:schemeClr>
                  </a:solidFill>
                </a:ln>
                <a:solidFill>
                  <a:srgbClr val="FF6432"/>
                </a:solidFill>
                <a:latin typeface="Arial Black"/>
                <a:cs typeface="Arial Black"/>
              </a:rPr>
              <a:t>C</a:t>
            </a:r>
            <a:r>
              <a:rPr lang="en-US" altLang="ja-JP" sz="6000" dirty="0" smtClean="0">
                <a:ln w="25400">
                  <a:solidFill>
                    <a:schemeClr val="tx1">
                      <a:alpha val="20000"/>
                    </a:schemeClr>
                  </a:solidFill>
                </a:ln>
                <a:latin typeface="Arial Black"/>
                <a:cs typeface="Arial Black"/>
              </a:rPr>
              <a:t>ombination</a:t>
            </a:r>
          </a:p>
          <a:p>
            <a:pPr algn="r"/>
            <a:r>
              <a:rPr lang="en-US" altLang="ja-JP" sz="6000" dirty="0" smtClean="0">
                <a:ln w="25400">
                  <a:solidFill>
                    <a:schemeClr val="tx1">
                      <a:alpha val="20000"/>
                    </a:schemeClr>
                  </a:solidFill>
                </a:ln>
                <a:latin typeface="Arial Black"/>
                <a:cs typeface="Arial Black"/>
              </a:rPr>
              <a:t>of blocks</a:t>
            </a:r>
          </a:p>
          <a:p>
            <a:pPr algn="r"/>
            <a:r>
              <a:rPr lang="en-US" altLang="ja-JP" sz="6000" dirty="0" smtClean="0">
                <a:ln w="25400">
                  <a:solidFill>
                    <a:schemeClr val="tx1">
                      <a:alpha val="20000"/>
                    </a:schemeClr>
                  </a:solidFill>
                </a:ln>
                <a:solidFill>
                  <a:srgbClr val="FF6432"/>
                </a:solidFill>
                <a:latin typeface="Arial Black"/>
                <a:cs typeface="Arial Black"/>
              </a:rPr>
              <a:t>= Program</a:t>
            </a:r>
            <a:endParaRPr lang="en-US" altLang="ja-JP" sz="6000" dirty="0">
              <a:ln w="25400">
                <a:solidFill>
                  <a:schemeClr val="tx1">
                    <a:alpha val="20000"/>
                  </a:schemeClr>
                </a:solidFill>
              </a:ln>
              <a:solidFill>
                <a:srgbClr val="FF6432"/>
              </a:solidFill>
              <a:latin typeface="Arial Black"/>
              <a:cs typeface="Arial Black"/>
            </a:endParaRPr>
          </a:p>
        </p:txBody>
      </p:sp>
      <p:sp>
        <p:nvSpPr>
          <p:cNvPr id="17" name="テキスト ボックス 16"/>
          <p:cNvSpPr txBox="1"/>
          <p:nvPr/>
        </p:nvSpPr>
        <p:spPr>
          <a:xfrm>
            <a:off x="657000" y="369000"/>
            <a:ext cx="6554342" cy="1938992"/>
          </a:xfrm>
          <a:prstGeom prst="rect">
            <a:avLst/>
          </a:prstGeom>
          <a:noFill/>
          <a:ln w="25400">
            <a:noFill/>
          </a:ln>
        </p:spPr>
        <p:txBody>
          <a:bodyPr wrap="square" rtlCol="0">
            <a:spAutoFit/>
          </a:bodyPr>
          <a:lstStyle/>
          <a:p>
            <a:r>
              <a:rPr lang="en-US" altLang="ja-JP" sz="6000" dirty="0" smtClean="0">
                <a:ln w="25400">
                  <a:solidFill>
                    <a:schemeClr val="tx1">
                      <a:alpha val="20000"/>
                    </a:schemeClr>
                  </a:solidFill>
                </a:ln>
                <a:solidFill>
                  <a:srgbClr val="FF6432"/>
                </a:solidFill>
                <a:latin typeface="Arial Black"/>
                <a:cs typeface="Arial Black"/>
              </a:rPr>
              <a:t>B</a:t>
            </a:r>
            <a:r>
              <a:rPr lang="en-US" altLang="ja-JP" sz="6000" dirty="0" smtClean="0">
                <a:ln w="25400">
                  <a:solidFill>
                    <a:schemeClr val="tx1">
                      <a:alpha val="20000"/>
                    </a:schemeClr>
                  </a:solidFill>
                </a:ln>
                <a:latin typeface="Arial Black"/>
                <a:cs typeface="Arial Black"/>
              </a:rPr>
              <a:t>locks</a:t>
            </a:r>
          </a:p>
          <a:p>
            <a:r>
              <a:rPr lang="en-US" altLang="ja-JP" sz="6000" dirty="0" smtClean="0">
                <a:ln w="25400">
                  <a:solidFill>
                    <a:schemeClr val="tx1">
                      <a:alpha val="20000"/>
                    </a:schemeClr>
                  </a:solidFill>
                </a:ln>
                <a:solidFill>
                  <a:srgbClr val="FF6432"/>
                </a:solidFill>
                <a:latin typeface="Arial Black"/>
                <a:cs typeface="Arial Black"/>
              </a:rPr>
              <a:t>= Instructions</a:t>
            </a:r>
            <a:endParaRPr lang="en-US" altLang="ja-JP" sz="6000" dirty="0">
              <a:ln w="25400">
                <a:solidFill>
                  <a:schemeClr val="tx1">
                    <a:alpha val="20000"/>
                  </a:schemeClr>
                </a:solidFill>
              </a:ln>
              <a:solidFill>
                <a:srgbClr val="FF6432"/>
              </a:solidFill>
              <a:latin typeface="Arial Black"/>
              <a:cs typeface="Arial Black"/>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2182791"/>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2102330"/>
            <a:ext cx="3708558" cy="13954526"/>
          </a:xfrm>
          <a:prstGeom prst="rect">
            <a:avLst/>
          </a:prstGeom>
        </p:spPr>
      </p:pic>
      <p:sp>
        <p:nvSpPr>
          <p:cNvPr id="10" name="テキスト ボックス 9"/>
          <p:cNvSpPr txBox="1"/>
          <p:nvPr/>
        </p:nvSpPr>
        <p:spPr>
          <a:xfrm>
            <a:off x="1020286" y="3871337"/>
            <a:ext cx="2655000" cy="830997"/>
          </a:xfrm>
          <a:prstGeom prst="rect">
            <a:avLst/>
          </a:prstGeom>
          <a:noFill/>
          <a:ln w="25400">
            <a:noFill/>
          </a:ln>
        </p:spPr>
        <p:txBody>
          <a:bodyPr wrap="square" rtlCol="0">
            <a:spAutoFit/>
          </a:bodyPr>
          <a:lstStyle/>
          <a:p>
            <a:r>
              <a:rPr lang="en-US" altLang="ja-JP" sz="4800" dirty="0" smtClean="0">
                <a:ln w="25400">
                  <a:solidFill>
                    <a:schemeClr val="tx1">
                      <a:alpha val="20000"/>
                    </a:schemeClr>
                  </a:solidFill>
                </a:ln>
                <a:solidFill>
                  <a:srgbClr val="FF6432"/>
                </a:solidFill>
                <a:latin typeface="Arial Black"/>
                <a:cs typeface="Arial Black"/>
              </a:rPr>
              <a:t>E</a:t>
            </a:r>
            <a:r>
              <a:rPr lang="en-US" altLang="ja-JP" sz="4800" dirty="0" smtClean="0">
                <a:ln w="25400">
                  <a:solidFill>
                    <a:schemeClr val="tx1">
                      <a:alpha val="20000"/>
                    </a:schemeClr>
                  </a:solidFill>
                </a:ln>
                <a:latin typeface="Arial Black"/>
                <a:cs typeface="Arial Black"/>
              </a:rPr>
              <a:t>nglish</a:t>
            </a:r>
            <a:endParaRPr lang="en-US" altLang="ja-JP" sz="4800" dirty="0">
              <a:ln w="25400">
                <a:solidFill>
                  <a:schemeClr val="tx1">
                    <a:alpha val="20000"/>
                  </a:schemeClr>
                </a:solidFill>
              </a:ln>
              <a:latin typeface="Arial Black"/>
              <a:cs typeface="Arial Black"/>
            </a:endParaRPr>
          </a:p>
        </p:txBody>
      </p:sp>
      <p:sp>
        <p:nvSpPr>
          <p:cNvPr id="11" name="テキスト ボックス 10"/>
          <p:cNvSpPr txBox="1"/>
          <p:nvPr/>
        </p:nvSpPr>
        <p:spPr>
          <a:xfrm>
            <a:off x="5094261" y="3885440"/>
            <a:ext cx="3434066" cy="830997"/>
          </a:xfrm>
          <a:prstGeom prst="rect">
            <a:avLst/>
          </a:prstGeom>
          <a:noFill/>
          <a:ln w="25400">
            <a:noFill/>
          </a:ln>
        </p:spPr>
        <p:txBody>
          <a:bodyPr wrap="square" rtlCol="0">
            <a:spAutoFit/>
          </a:bodyPr>
          <a:lstStyle/>
          <a:p>
            <a:r>
              <a:rPr lang="en-US" altLang="ja-JP" sz="4800" dirty="0" smtClean="0">
                <a:ln w="25400">
                  <a:solidFill>
                    <a:schemeClr val="tx1">
                      <a:alpha val="20000"/>
                    </a:schemeClr>
                  </a:solidFill>
                </a:ln>
                <a:solidFill>
                  <a:srgbClr val="FF6432"/>
                </a:solidFill>
                <a:latin typeface="Arial Black"/>
                <a:cs typeface="Arial Black"/>
              </a:rPr>
              <a:t>J</a:t>
            </a:r>
            <a:r>
              <a:rPr lang="en-US" altLang="ja-JP" sz="4800" dirty="0" smtClean="0">
                <a:ln w="25400">
                  <a:solidFill>
                    <a:schemeClr val="tx1">
                      <a:alpha val="20000"/>
                    </a:schemeClr>
                  </a:solidFill>
                </a:ln>
                <a:latin typeface="Arial Black"/>
                <a:cs typeface="Arial Black"/>
              </a:rPr>
              <a:t>apanese</a:t>
            </a:r>
            <a:endParaRPr lang="en-US" altLang="ja-JP" sz="4800" dirty="0">
              <a:ln w="25400">
                <a:solidFill>
                  <a:schemeClr val="tx1">
                    <a:alpha val="20000"/>
                  </a:schemeClr>
                </a:solidFill>
              </a:ln>
              <a:latin typeface="Arial Black"/>
              <a:cs typeface="Arial Black"/>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48040" y="547814"/>
            <a:ext cx="7424737" cy="830997"/>
          </a:xfrm>
          <a:prstGeom prst="rect">
            <a:avLst/>
          </a:prstGeom>
          <a:noFill/>
          <a:ln w="25400">
            <a:noFill/>
          </a:ln>
        </p:spPr>
        <p:txBody>
          <a:bodyPr wrap="square" rtlCol="0">
            <a:spAutoFit/>
          </a:bodyPr>
          <a:lstStyle/>
          <a:p>
            <a:r>
              <a:rPr lang="en-US" altLang="ja-JP" sz="4800" dirty="0" smtClean="0">
                <a:ln w="25400">
                  <a:solidFill>
                    <a:schemeClr val="tx1">
                      <a:alpha val="20000"/>
                    </a:schemeClr>
                  </a:solidFill>
                </a:ln>
                <a:solidFill>
                  <a:srgbClr val="FF6432"/>
                </a:solidFill>
                <a:latin typeface="Arial Black"/>
                <a:cs typeface="Arial Black"/>
              </a:rPr>
              <a:t>I</a:t>
            </a:r>
            <a:r>
              <a:rPr lang="en-US" altLang="ja-JP" sz="4800" dirty="0" smtClean="0">
                <a:ln w="25400">
                  <a:solidFill>
                    <a:schemeClr val="tx1">
                      <a:alpha val="20000"/>
                    </a:schemeClr>
                  </a:solidFill>
                </a:ln>
                <a:latin typeface="Arial Black"/>
                <a:cs typeface="Arial Black"/>
              </a:rPr>
              <a:t>nternationalization</a:t>
            </a:r>
            <a:endParaRPr lang="en-US" altLang="ja-JP" sz="4800" dirty="0">
              <a:ln w="25400">
                <a:solidFill>
                  <a:schemeClr val="tx1">
                    <a:alpha val="20000"/>
                  </a:schemeClr>
                </a:solidFill>
              </a:ln>
              <a:solidFill>
                <a:srgbClr val="FF6432"/>
              </a:solidFill>
              <a:latin typeface="Arial Black"/>
              <a:cs typeface="Arial Black"/>
            </a:endParaRPr>
          </a:p>
        </p:txBody>
      </p:sp>
      <p:sp>
        <p:nvSpPr>
          <p:cNvPr id="5" name="左右矢印 4"/>
          <p:cNvSpPr/>
          <p:nvPr/>
        </p:nvSpPr>
        <p:spPr>
          <a:xfrm>
            <a:off x="3852000" y="4040571"/>
            <a:ext cx="1166714" cy="558429"/>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746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504000"/>
            <a:ext cx="7515450" cy="2585323"/>
          </a:xfrm>
          <a:prstGeom prst="rect">
            <a:avLst/>
          </a:prstGeom>
          <a:noFill/>
          <a:ln>
            <a:noFill/>
          </a:ln>
        </p:spPr>
        <p:txBody>
          <a:bodyPr wrap="square" rtlCol="0">
            <a:spAutoFit/>
          </a:bodyPr>
          <a:lstStyle/>
          <a:p>
            <a:r>
              <a:rPr kumimoji="1" lang="ja-JP" altLang="en-US" sz="5400" dirty="0" smtClean="0">
                <a:solidFill>
                  <a:srgbClr val="ED7D31"/>
                </a:solidFill>
                <a:latin typeface="ヒラギノ角ゴ StdN W8"/>
                <a:ea typeface="ヒラギノ角ゴ StdN W8"/>
                <a:cs typeface="ヒラギノ角ゴ StdN W8"/>
              </a:rPr>
              <a:t>高</a:t>
            </a:r>
            <a:r>
              <a:rPr kumimoji="1" lang="ja-JP" altLang="en-US" sz="5400" dirty="0" smtClean="0">
                <a:latin typeface="ヒラギノ角ゴ StdN W8"/>
                <a:ea typeface="ヒラギノ角ゴ StdN W8"/>
                <a:cs typeface="ヒラギノ角ゴ StdN W8"/>
              </a:rPr>
              <a:t>尾</a:t>
            </a:r>
            <a:r>
              <a:rPr kumimoji="1" lang="en-US" altLang="ja-JP" sz="5400" dirty="0" smtClean="0">
                <a:latin typeface="ヒラギノ角ゴ StdN W8"/>
                <a:ea typeface="ヒラギノ角ゴ StdN W8"/>
                <a:cs typeface="ヒラギノ角ゴ StdN W8"/>
              </a:rPr>
              <a:t> </a:t>
            </a:r>
            <a:r>
              <a:rPr kumimoji="1" lang="ja-JP" altLang="en-US" sz="5400" dirty="0" smtClean="0">
                <a:latin typeface="ヒラギノ角ゴ StdN W8"/>
                <a:ea typeface="ヒラギノ角ゴ StdN W8"/>
                <a:cs typeface="ヒラギノ角ゴ StdN W8"/>
              </a:rPr>
              <a:t>宏治</a:t>
            </a:r>
            <a:endParaRPr kumimoji="1" lang="en-US" altLang="ja-JP" sz="5400" dirty="0" smtClean="0">
              <a:latin typeface="ヒラギノ角ゴ StdN W8"/>
              <a:ea typeface="ヒラギノ角ゴ StdN W8"/>
              <a:cs typeface="ヒラギノ角ゴ StdN W8"/>
            </a:endParaRPr>
          </a:p>
          <a:p>
            <a:pPr marL="457200" indent="-457200">
              <a:buFont typeface="Arial" panose="020B0604020202020204" pitchFamily="34" charset="0"/>
              <a:buChar char="•"/>
            </a:pPr>
            <a:r>
              <a:rPr lang="en-US" altLang="ja-JP" sz="3600" b="1" dirty="0" err="1" smtClean="0">
                <a:ln w="25400">
                  <a:noFill/>
                </a:ln>
                <a:solidFill>
                  <a:srgbClr val="FF6432"/>
                </a:solidFill>
                <a:latin typeface="Arial Black"/>
                <a:cs typeface="Arial Black"/>
              </a:rPr>
              <a:t>C</a:t>
            </a:r>
            <a:r>
              <a:rPr lang="en-US" altLang="ja-JP" sz="3600" b="1" dirty="0" err="1" smtClean="0">
                <a:ln w="25400">
                  <a:noFill/>
                </a:ln>
                <a:latin typeface="Arial Black"/>
                <a:cs typeface="Arial Black"/>
              </a:rPr>
              <a:t>Ruby</a:t>
            </a:r>
            <a:r>
              <a:rPr lang="ja-JP" altLang="en-US" sz="3600" b="1" dirty="0" smtClean="0">
                <a:ln w="25400">
                  <a:noFill/>
                </a:ln>
                <a:latin typeface="Arial Black"/>
                <a:cs typeface="Arial Black"/>
              </a:rPr>
              <a:t>コミッタ</a:t>
            </a:r>
            <a:r>
              <a:rPr lang="en-US" altLang="ja-JP" sz="3600" b="1" dirty="0">
                <a:ln w="25400">
                  <a:noFill/>
                </a:ln>
                <a:latin typeface="Arial Black"/>
                <a:cs typeface="Arial Black"/>
              </a:rPr>
              <a:t/>
            </a:r>
            <a:br>
              <a:rPr lang="en-US" altLang="ja-JP" sz="3600" b="1" dirty="0">
                <a:ln w="25400">
                  <a:noFill/>
                </a:ln>
                <a:latin typeface="Arial Black"/>
                <a:cs typeface="Arial Black"/>
              </a:rPr>
            </a:br>
            <a:r>
              <a:rPr lang="en-US" altLang="ja-JP" sz="3600" b="1" dirty="0" smtClean="0">
                <a:ln w="25400">
                  <a:noFill/>
                </a:ln>
                <a:latin typeface="Arial Black"/>
                <a:cs typeface="Arial Black"/>
              </a:rPr>
              <a:t>(</a:t>
            </a:r>
            <a:r>
              <a:rPr lang="ja-JP" altLang="en-US" sz="3600" b="1" dirty="0" smtClean="0">
                <a:ln w="25400">
                  <a:noFill/>
                </a:ln>
                <a:latin typeface="ヒラギノ角ゴ StdN W8"/>
                <a:ea typeface="ヒラギノ角ゴ StdN W8"/>
                <a:cs typeface="ヒラギノ角ゴ StdN W8"/>
              </a:rPr>
              <a:t>担当：</a:t>
            </a:r>
            <a:r>
              <a:rPr lang="en-US" altLang="ja-JP" sz="3600" b="1" dirty="0" err="1" smtClean="0">
                <a:ln w="25400">
                  <a:noFill/>
                </a:ln>
                <a:latin typeface="Arial Black"/>
                <a:cs typeface="Arial Black"/>
              </a:rPr>
              <a:t>Readline</a:t>
            </a:r>
            <a:r>
              <a:rPr lang="ja-JP" altLang="en-US" sz="3600" b="1" dirty="0" smtClean="0">
                <a:ln w="25400">
                  <a:noFill/>
                </a:ln>
                <a:latin typeface="ヒラギノ角ゴ StdN W8"/>
                <a:ea typeface="ヒラギノ角ゴ StdN W8"/>
                <a:cs typeface="ヒラギノ角ゴ StdN W8"/>
              </a:rPr>
              <a:t>モジュール</a:t>
            </a:r>
            <a:r>
              <a:rPr lang="en-US" altLang="ja-JP" sz="3600" b="1" dirty="0" smtClean="0">
                <a:ln w="25400">
                  <a:noFill/>
                </a:ln>
                <a:latin typeface="Arial Black"/>
                <a:cs typeface="Arial Black"/>
              </a:rPr>
              <a:t>)</a:t>
            </a:r>
            <a:endParaRPr lang="en-US" altLang="ja-JP" sz="3200" b="1" dirty="0">
              <a:ln w="25400">
                <a:noFill/>
              </a:ln>
              <a:latin typeface="Arial Black"/>
              <a:cs typeface="Arial Black"/>
            </a:endParaRPr>
          </a:p>
          <a:p>
            <a:pPr marL="457200" indent="-457200" defTabSz="687388">
              <a:buFont typeface="Arial" panose="020B0604020202020204" pitchFamily="34" charset="0"/>
              <a:buChar char="•"/>
            </a:pPr>
            <a:r>
              <a:rPr lang="en-US" altLang="ja-JP" sz="3600" b="1" dirty="0" smtClean="0">
                <a:ln w="25400">
                  <a:noFill/>
                </a:ln>
                <a:solidFill>
                  <a:srgbClr val="ED7D31"/>
                </a:solidFill>
                <a:latin typeface="Arial Black"/>
                <a:cs typeface="Arial Black"/>
              </a:rPr>
              <a:t>R</a:t>
            </a:r>
            <a:r>
              <a:rPr lang="en-US" altLang="ja-JP" sz="3600" b="1" dirty="0" smtClean="0">
                <a:ln w="25400">
                  <a:noFill/>
                </a:ln>
                <a:latin typeface="Arial Black"/>
                <a:cs typeface="Arial Black"/>
              </a:rPr>
              <a:t>uby</a:t>
            </a:r>
            <a:r>
              <a:rPr lang="ja-JP" altLang="en-US" sz="3600" b="1" dirty="0" smtClean="0">
                <a:ln w="25400">
                  <a:noFill/>
                </a:ln>
                <a:latin typeface="ヒラギノ角ゴ StdN W8"/>
                <a:ea typeface="ヒラギノ角ゴ StdN W8"/>
                <a:cs typeface="ヒラギノ角ゴ StdN W8"/>
              </a:rPr>
              <a:t>プログラミング少年団</a:t>
            </a:r>
            <a:endParaRPr lang="en-US" altLang="ja-JP" b="1" dirty="0">
              <a:ln w="25400">
                <a:solidFill>
                  <a:schemeClr val="bg1">
                    <a:alpha val="60000"/>
                  </a:schemeClr>
                </a:solidFill>
              </a:ln>
              <a:latin typeface="Arial Black"/>
              <a:cs typeface="Arial Black"/>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3000">
        <p15:prstTrans prst="curtains"/>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23297" r="35168" b="75247"/>
          <a:stretch/>
        </p:blipFill>
        <p:spPr>
          <a:xfrm rot="21334645">
            <a:off x="-456980" y="2369466"/>
            <a:ext cx="5991039" cy="26778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354" y="4390235"/>
            <a:ext cx="3228055" cy="25125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テキスト ボックス 16"/>
          <p:cNvSpPr txBox="1"/>
          <p:nvPr/>
        </p:nvSpPr>
        <p:spPr>
          <a:xfrm>
            <a:off x="742854" y="613033"/>
            <a:ext cx="4570360"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latin typeface="Arial Black"/>
                <a:cs typeface="Arial Black"/>
              </a:rPr>
              <a:t>Easy to run</a:t>
            </a:r>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47049">
            <a:off x="5453979" y="3818482"/>
            <a:ext cx="3660816" cy="24243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2414" y="684213"/>
            <a:ext cx="2025000" cy="873305"/>
          </a:xfrm>
          <a:prstGeom prst="rect">
            <a:avLst/>
          </a:prstGeom>
        </p:spPr>
      </p:pic>
      <p:sp>
        <p:nvSpPr>
          <p:cNvPr id="10" name="テキスト ボックス 9"/>
          <p:cNvSpPr txBox="1"/>
          <p:nvPr/>
        </p:nvSpPr>
        <p:spPr>
          <a:xfrm>
            <a:off x="2736399" y="2267916"/>
            <a:ext cx="3105000" cy="1015663"/>
          </a:xfrm>
          <a:prstGeom prst="rect">
            <a:avLst/>
          </a:prstGeom>
          <a:noFill/>
          <a:ln w="25400">
            <a:noFill/>
          </a:ln>
        </p:spPr>
        <p:txBody>
          <a:bodyPr wrap="square" rtlCol="0">
            <a:spAutoFit/>
          </a:bodyPr>
          <a:lstStyle/>
          <a:p>
            <a:r>
              <a:rPr lang="en-US" altLang="ja-JP" sz="6000" dirty="0" smtClean="0">
                <a:ln w="25400">
                  <a:solidFill>
                    <a:schemeClr val="tx1">
                      <a:alpha val="20000"/>
                    </a:schemeClr>
                  </a:solidFill>
                </a:ln>
                <a:solidFill>
                  <a:srgbClr val="FF6432"/>
                </a:solidFill>
                <a:latin typeface="Arial Black"/>
                <a:cs typeface="Arial Black"/>
              </a:rPr>
              <a:t>P</a:t>
            </a:r>
            <a:r>
              <a:rPr lang="en-US" altLang="ja-JP" sz="6000" dirty="0" smtClean="0">
                <a:ln w="25400">
                  <a:solidFill>
                    <a:schemeClr val="tx1">
                      <a:alpha val="20000"/>
                    </a:schemeClr>
                  </a:solidFill>
                </a:ln>
                <a:latin typeface="Arial Black"/>
                <a:cs typeface="Arial Black"/>
              </a:rPr>
              <a:t>ress</a:t>
            </a:r>
          </a:p>
        </p:txBody>
      </p:sp>
      <p:sp>
        <p:nvSpPr>
          <p:cNvPr id="3" name="円/楕円 2"/>
          <p:cNvSpPr/>
          <p:nvPr/>
        </p:nvSpPr>
        <p:spPr>
          <a:xfrm>
            <a:off x="1174891" y="2139680"/>
            <a:ext cx="1260000" cy="1192067"/>
          </a:xfrm>
          <a:prstGeom prst="ellipse">
            <a:avLst/>
          </a:prstGeom>
          <a:noFill/>
          <a:ln w="127000">
            <a:solidFill>
              <a:srgbClr val="FF6432">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174913" y="5030655"/>
            <a:ext cx="1980001" cy="1015663"/>
          </a:xfrm>
          <a:prstGeom prst="rect">
            <a:avLst/>
          </a:prstGeom>
          <a:noFill/>
          <a:ln w="25400">
            <a:noFill/>
          </a:ln>
        </p:spPr>
        <p:txBody>
          <a:bodyPr wrap="square" rtlCol="0">
            <a:spAutoFit/>
          </a:bodyPr>
          <a:lstStyle/>
          <a:p>
            <a:r>
              <a:rPr lang="en-US" altLang="ja-JP" sz="6000" dirty="0" smtClean="0">
                <a:ln w="25400">
                  <a:solidFill>
                    <a:schemeClr val="bg1">
                      <a:alpha val="60000"/>
                    </a:schemeClr>
                  </a:solidFill>
                </a:ln>
                <a:solidFill>
                  <a:srgbClr val="FF6432"/>
                </a:solidFill>
                <a:latin typeface="Arial Black"/>
                <a:cs typeface="Arial Black"/>
              </a:rPr>
              <a:t>R</a:t>
            </a:r>
            <a:r>
              <a:rPr lang="en-US" altLang="ja-JP" sz="6000" dirty="0" smtClean="0">
                <a:ln w="25400">
                  <a:solidFill>
                    <a:schemeClr val="bg1">
                      <a:alpha val="60000"/>
                    </a:schemeClr>
                  </a:solidFill>
                </a:ln>
                <a:latin typeface="Arial Black"/>
                <a:cs typeface="Arial Black"/>
              </a:rPr>
              <a:t>un</a:t>
            </a:r>
          </a:p>
        </p:txBody>
      </p:sp>
    </p:spTree>
    <p:extLst>
      <p:ext uri="{BB962C8B-B14F-4D97-AF65-F5344CB8AC3E}">
        <p14:creationId xmlns:p14="http://schemas.microsoft.com/office/powerpoint/2010/main" val="89965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1719000"/>
            <a:ext cx="6798629" cy="3785652"/>
          </a:xfrm>
          <a:prstGeom prst="rect">
            <a:avLst/>
          </a:prstGeom>
          <a:noFill/>
        </p:spPr>
        <p:txBody>
          <a:bodyPr wrap="square" rtlCol="0">
            <a:spAutoFit/>
          </a:bodyPr>
          <a:lstStyle/>
          <a:p>
            <a:pPr marL="857250" indent="-857250">
              <a:buFont typeface="Arial" panose="020B0604020202020204" pitchFamily="34" charset="0"/>
              <a:buChar char="•"/>
            </a:pPr>
            <a:r>
              <a:rPr lang="en-US" altLang="ja-JP" sz="4800" dirty="0" smtClean="0">
                <a:solidFill>
                  <a:srgbClr val="FF6432"/>
                </a:solidFill>
                <a:latin typeface="Arial Black"/>
                <a:cs typeface="Arial Black"/>
              </a:rPr>
              <a:t>T</a:t>
            </a:r>
            <a:r>
              <a:rPr lang="en-US" altLang="ja-JP" sz="4800" dirty="0" smtClean="0">
                <a:latin typeface="Arial Black"/>
                <a:cs typeface="Arial Black"/>
              </a:rPr>
              <a:t>yping</a:t>
            </a:r>
            <a:br>
              <a:rPr lang="en-US" altLang="ja-JP" sz="4800" dirty="0" smtClean="0">
                <a:latin typeface="Arial Black"/>
                <a:cs typeface="Arial Black"/>
              </a:rPr>
            </a:br>
            <a:endParaRPr lang="en-US" altLang="ja-JP" sz="4800" dirty="0" smtClean="0">
              <a:latin typeface="Arial Black"/>
              <a:cs typeface="Arial Black"/>
            </a:endParaRPr>
          </a:p>
          <a:p>
            <a:pPr marL="857250" indent="-857250">
              <a:buFont typeface="Arial" panose="020B0604020202020204" pitchFamily="34" charset="0"/>
              <a:buChar char="•"/>
            </a:pPr>
            <a:r>
              <a:rPr lang="en-US" altLang="ja-JP" sz="4800" dirty="0" smtClean="0">
                <a:solidFill>
                  <a:srgbClr val="FF6432"/>
                </a:solidFill>
                <a:latin typeface="Arial Black"/>
                <a:cs typeface="Arial Black"/>
              </a:rPr>
              <a:t>E</a:t>
            </a:r>
            <a:r>
              <a:rPr lang="en-US" altLang="ja-JP" sz="4800" dirty="0" smtClean="0">
                <a:latin typeface="Arial Black"/>
                <a:cs typeface="Arial Black"/>
              </a:rPr>
              <a:t>nglish</a:t>
            </a:r>
            <a:br>
              <a:rPr lang="en-US" altLang="ja-JP" sz="4800" dirty="0" smtClean="0">
                <a:latin typeface="Arial Black"/>
                <a:cs typeface="Arial Black"/>
              </a:rPr>
            </a:br>
            <a:endParaRPr lang="en-US" altLang="ja-JP" sz="4800" dirty="0" smtClean="0">
              <a:latin typeface="Arial Black"/>
              <a:cs typeface="Arial Black"/>
            </a:endParaRPr>
          </a:p>
          <a:p>
            <a:pPr marL="857250" indent="-857250">
              <a:buFont typeface="Arial" panose="020B0604020202020204" pitchFamily="34" charset="0"/>
              <a:buChar char="•"/>
            </a:pPr>
            <a:r>
              <a:rPr lang="en-US" altLang="ja-JP" sz="4800" dirty="0" smtClean="0">
                <a:solidFill>
                  <a:srgbClr val="FF6432"/>
                </a:solidFill>
                <a:latin typeface="Arial Black"/>
                <a:cs typeface="Arial Black"/>
              </a:rPr>
              <a:t>R</a:t>
            </a:r>
            <a:r>
              <a:rPr lang="en-US" altLang="ja-JP" sz="4800" dirty="0" smtClean="0">
                <a:latin typeface="Arial Black"/>
                <a:cs typeface="Arial Black"/>
              </a:rPr>
              <a:t>uby syntax</a:t>
            </a: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P</a:t>
            </a:r>
            <a:r>
              <a:rPr lang="en-US" altLang="ja-JP" sz="6600" dirty="0" smtClean="0">
                <a:latin typeface="Arial Black"/>
                <a:cs typeface="Arial Black"/>
              </a:rPr>
              <a:t>roblems</a:t>
            </a:r>
            <a:endParaRPr lang="en-US" altLang="ja-JP" sz="6000" dirty="0">
              <a:latin typeface="Arial Black"/>
              <a:cs typeface="Arial Black"/>
            </a:endParaRPr>
          </a:p>
        </p:txBody>
      </p:sp>
      <p:sp>
        <p:nvSpPr>
          <p:cNvPr id="4" name="テキスト ボックス 3"/>
          <p:cNvSpPr txBox="1"/>
          <p:nvPr/>
        </p:nvSpPr>
        <p:spPr>
          <a:xfrm>
            <a:off x="1647000" y="2529000"/>
            <a:ext cx="7518629" cy="3662541"/>
          </a:xfrm>
          <a:prstGeom prst="rect">
            <a:avLst/>
          </a:prstGeom>
          <a:noFill/>
        </p:spPr>
        <p:txBody>
          <a:bodyPr wrap="square" rtlCol="0">
            <a:spAutoFit/>
          </a:bodyPr>
          <a:lstStyle/>
          <a:p>
            <a:r>
              <a:rPr lang="ja-JP" altLang="en-US" sz="4000" dirty="0" smtClean="0">
                <a:solidFill>
                  <a:srgbClr val="FF6432"/>
                </a:solidFill>
                <a:latin typeface="Arial Black"/>
                <a:cs typeface="Arial Black"/>
              </a:rPr>
              <a:t>➡</a:t>
            </a:r>
            <a:r>
              <a:rPr lang="en-US" altLang="ja-JP" sz="4000" dirty="0" smtClean="0">
                <a:solidFill>
                  <a:srgbClr val="FF6432"/>
                </a:solidFill>
                <a:latin typeface="Arial Black"/>
                <a:cs typeface="Arial Black"/>
              </a:rPr>
              <a:t>Blocks</a:t>
            </a:r>
          </a:p>
          <a:p>
            <a:endParaRPr lang="en-US" altLang="ja-JP" sz="4400" dirty="0" smtClean="0">
              <a:latin typeface="Arial Black"/>
              <a:cs typeface="Arial Black"/>
            </a:endParaRPr>
          </a:p>
          <a:p>
            <a:r>
              <a:rPr lang="ja-JP" altLang="en-US" sz="4000" dirty="0">
                <a:solidFill>
                  <a:srgbClr val="FF6432"/>
                </a:solidFill>
                <a:latin typeface="Arial Black"/>
                <a:cs typeface="Arial Black"/>
              </a:rPr>
              <a:t>➡ </a:t>
            </a:r>
            <a:r>
              <a:rPr lang="en-US" altLang="ja-JP" sz="4000" dirty="0" smtClean="0">
                <a:solidFill>
                  <a:srgbClr val="FF6432"/>
                </a:solidFill>
                <a:latin typeface="Arial Black"/>
                <a:cs typeface="Arial Black"/>
              </a:rPr>
              <a:t>Internationalization</a:t>
            </a:r>
          </a:p>
          <a:p>
            <a:endParaRPr lang="en-US" altLang="ja-JP" sz="4000" dirty="0" smtClean="0">
              <a:solidFill>
                <a:srgbClr val="FF6432"/>
              </a:solidFill>
              <a:latin typeface="Arial Black"/>
              <a:cs typeface="Arial Black"/>
            </a:endParaRPr>
          </a:p>
          <a:p>
            <a:endParaRPr lang="en-US" altLang="ja-JP" sz="2400" dirty="0" smtClean="0">
              <a:solidFill>
                <a:srgbClr val="FF6432"/>
              </a:solidFill>
              <a:latin typeface="Arial Black"/>
              <a:cs typeface="Arial Black"/>
            </a:endParaRPr>
          </a:p>
          <a:p>
            <a:r>
              <a:rPr lang="ja-JP" altLang="en-US" sz="4000" dirty="0">
                <a:solidFill>
                  <a:srgbClr val="FF6432"/>
                </a:solidFill>
                <a:latin typeface="Arial Black"/>
                <a:cs typeface="Arial Black"/>
              </a:rPr>
              <a:t>➡ </a:t>
            </a:r>
            <a:r>
              <a:rPr lang="en-US" altLang="ja-JP" sz="4000" dirty="0" smtClean="0">
                <a:solidFill>
                  <a:srgbClr val="FF6432"/>
                </a:solidFill>
                <a:latin typeface="Arial Black"/>
                <a:cs typeface="Arial Black"/>
              </a:rPr>
              <a:t>Combination of blocks</a:t>
            </a:r>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692771"/>
          </a:xfrm>
          <a:prstGeom prst="rect">
            <a:avLst/>
          </a:prstGeom>
          <a:noFill/>
        </p:spPr>
        <p:txBody>
          <a:bodyPr wrap="square" rtlCol="0">
            <a:spAutoFit/>
          </a:bodyPr>
          <a:lstStyle/>
          <a:p>
            <a:pPr algn="r"/>
            <a:r>
              <a:rPr lang="en-US" altLang="ja-JP" sz="6000" dirty="0" smtClean="0">
                <a:solidFill>
                  <a:srgbClr val="FF6432"/>
                </a:solidFill>
                <a:latin typeface="Arial Black"/>
                <a:cs typeface="Arial Black"/>
              </a:rPr>
              <a:t>Smalruby</a:t>
            </a:r>
          </a:p>
          <a:p>
            <a:pPr algn="r"/>
            <a:r>
              <a:rPr lang="en-US" altLang="ja-JP" sz="4000" dirty="0" smtClean="0">
                <a:latin typeface="Arial Black"/>
                <a:cs typeface="Arial Black"/>
              </a:rPr>
              <a:t>(</a:t>
            </a:r>
            <a:r>
              <a:rPr lang="en-US" altLang="ja-JP" sz="4000" dirty="0" err="1" smtClean="0">
                <a:latin typeface="Arial Black"/>
                <a:cs typeface="Arial Black"/>
              </a:rPr>
              <a:t>smɔ</a:t>
            </a:r>
            <a:r>
              <a:rPr lang="en-US" altLang="ja-JP" sz="4000" dirty="0" smtClean="0">
                <a:latin typeface="Arial Black"/>
                <a:cs typeface="Arial Black"/>
              </a:rPr>
              <a:t>́ː</a:t>
            </a:r>
            <a:r>
              <a:rPr lang="en-US" altLang="ja-JP" sz="4000" dirty="0" err="1" smtClean="0">
                <a:latin typeface="Arial Black"/>
                <a:cs typeface="Arial Black"/>
              </a:rPr>
              <a:t>rúːbi</a:t>
            </a:r>
            <a:r>
              <a:rPr lang="en-US" altLang="ja-JP" sz="4000" dirty="0" smtClean="0">
                <a:latin typeface="Arial Black"/>
                <a:cs typeface="Arial Black"/>
              </a:rPr>
              <a:t>)</a:t>
            </a:r>
            <a:endParaRPr lang="en-US" altLang="ja-JP" sz="4800" dirty="0" smtClean="0">
              <a:solidFill>
                <a:srgbClr val="FF6432"/>
              </a:solidFill>
              <a:latin typeface="Arial Black"/>
              <a:cs typeface="Arial Black"/>
            </a:endParaRPr>
          </a:p>
        </p:txBody>
      </p:sp>
      <p:sp>
        <p:nvSpPr>
          <p:cNvPr id="4" name="テキスト ボックス 3"/>
          <p:cNvSpPr txBox="1"/>
          <p:nvPr/>
        </p:nvSpPr>
        <p:spPr>
          <a:xfrm>
            <a:off x="776331" y="549000"/>
            <a:ext cx="7424738" cy="1107996"/>
          </a:xfrm>
          <a:prstGeom prst="rect">
            <a:avLst/>
          </a:prstGeom>
          <a:noFill/>
        </p:spPr>
        <p:txBody>
          <a:bodyPr wrap="square" rtlCol="0">
            <a:spAutoFit/>
          </a:bodyPr>
          <a:lstStyle/>
          <a:p>
            <a:r>
              <a:rPr lang="en-US" altLang="ja-JP" sz="6600" dirty="0" smtClean="0">
                <a:solidFill>
                  <a:srgbClr val="FF6432"/>
                </a:solidFill>
                <a:latin typeface="Arial Black"/>
                <a:cs typeface="Arial Black"/>
              </a:rPr>
              <a:t>R</a:t>
            </a:r>
            <a:r>
              <a:rPr lang="en-US" altLang="ja-JP" sz="6600" dirty="0" smtClean="0">
                <a:latin typeface="Arial Black"/>
                <a:cs typeface="Arial Black"/>
              </a:rPr>
              <a:t>uby</a:t>
            </a:r>
            <a:r>
              <a:rPr lang="en-US" altLang="ja-JP" sz="6600" dirty="0" smtClean="0">
                <a:solidFill>
                  <a:srgbClr val="FF6432"/>
                </a:solidFill>
                <a:latin typeface="Arial Black"/>
                <a:cs typeface="Arial Black"/>
              </a:rPr>
              <a:t> </a:t>
            </a:r>
            <a:r>
              <a:rPr lang="en-US" altLang="ja-JP" sz="6600" dirty="0" smtClean="0">
                <a:latin typeface="Arial Black"/>
                <a:cs typeface="Arial Black"/>
              </a:rPr>
              <a:t>+ Scratc</a:t>
            </a:r>
            <a:r>
              <a:rPr lang="en-US" altLang="ja-JP" sz="6600" dirty="0" smtClean="0">
                <a:solidFill>
                  <a:srgbClr val="FF6432"/>
                </a:solidFill>
                <a:latin typeface="Arial Black"/>
                <a:cs typeface="Arial Black"/>
              </a:rPr>
              <a:t>h</a:t>
            </a:r>
            <a:endParaRPr lang="en-US" altLang="ja-JP" sz="7200" dirty="0">
              <a:solidFill>
                <a:srgbClr val="FF6432"/>
              </a:solidFill>
              <a:latin typeface="Arial Black"/>
              <a:cs typeface="Arial Black"/>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smtClean="0"/>
              <a:t>Hi,</a:t>
            </a:r>
          </a:p>
          <a:p>
            <a:pPr algn="ctr"/>
            <a:r>
              <a:rPr lang="en-US" altLang="ja-JP" sz="2400" dirty="0" smtClean="0"/>
              <a:t>I’m </a:t>
            </a:r>
            <a:r>
              <a:rPr kumimoji="1" lang="en-US" altLang="ja-JP" sz="2400" dirty="0" smtClean="0"/>
              <a:t>Hatti!</a:t>
            </a:r>
            <a:endParaRPr kumimoji="1" lang="ja-JP" altLang="en-US" sz="2400"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8704" y="781513"/>
            <a:ext cx="3396919" cy="27299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latin typeface="Arial Black"/>
                <a:cs typeface="Arial Black"/>
              </a:rPr>
              <a:t>D</a:t>
            </a:r>
            <a:r>
              <a:rPr lang="en-US" altLang="ja-JP" sz="7200" dirty="0" smtClean="0">
                <a:latin typeface="Arial Black"/>
                <a:cs typeface="Arial Black"/>
              </a:rPr>
              <a:t>emo</a:t>
            </a:r>
            <a:endParaRPr lang="en-US" altLang="ja-JP" sz="6000" dirty="0">
              <a:latin typeface="Arial Black"/>
              <a:cs typeface="Arial Black"/>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000" y="270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655" y="3339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585323"/>
          </a:xfrm>
          <a:prstGeom prst="rect">
            <a:avLst/>
          </a:prstGeom>
          <a:noFill/>
        </p:spPr>
        <p:txBody>
          <a:bodyPr wrap="square" rtlCol="0">
            <a:spAutoFit/>
          </a:bodyPr>
          <a:lstStyle/>
          <a:p>
            <a:pPr algn="ctr"/>
            <a:r>
              <a:rPr lang="en-US" altLang="ja-JP" sz="9600" dirty="0" smtClean="0">
                <a:solidFill>
                  <a:srgbClr val="FF6432"/>
                </a:solidFill>
                <a:latin typeface="Arial Black"/>
                <a:cs typeface="Arial Black"/>
              </a:rPr>
              <a:t>S</a:t>
            </a:r>
            <a:r>
              <a:rPr lang="en-US" altLang="ja-JP" sz="9600" dirty="0" smtClean="0">
                <a:latin typeface="Arial Black"/>
                <a:cs typeface="Arial Black"/>
              </a:rPr>
              <a:t>malruby</a:t>
            </a:r>
          </a:p>
          <a:p>
            <a:pPr algn="ctr"/>
            <a:r>
              <a:rPr lang="en-US" altLang="ja-JP" sz="6000" dirty="0">
                <a:latin typeface="Arial Black"/>
                <a:cs typeface="Arial Black"/>
              </a:rPr>
              <a:t>(</a:t>
            </a:r>
            <a:r>
              <a:rPr lang="en-US" altLang="ja-JP" sz="6000" dirty="0" err="1">
                <a:latin typeface="Arial Black"/>
                <a:cs typeface="Arial Black"/>
              </a:rPr>
              <a:t>smɔ</a:t>
            </a:r>
            <a:r>
              <a:rPr lang="en-US" altLang="ja-JP" sz="6000" dirty="0">
                <a:latin typeface="Arial Black"/>
                <a:cs typeface="Arial Black"/>
              </a:rPr>
              <a:t>́ː</a:t>
            </a:r>
            <a:r>
              <a:rPr lang="en-US" altLang="ja-JP" sz="6000" dirty="0" err="1">
                <a:latin typeface="Arial Black"/>
                <a:cs typeface="Arial Black"/>
              </a:rPr>
              <a:t>rúːbi</a:t>
            </a:r>
            <a:r>
              <a:rPr lang="en-US" altLang="ja-JP" sz="6000" dirty="0" smtClean="0">
                <a:latin typeface="Arial Black"/>
                <a:cs typeface="Arial Black"/>
              </a:rPr>
              <a:t>)</a:t>
            </a:r>
            <a:endParaRPr lang="en-US" altLang="ja-JP" sz="6000" dirty="0">
              <a:solidFill>
                <a:srgbClr val="FF6432"/>
              </a:solidFill>
              <a:latin typeface="Arial Black"/>
              <a:cs typeface="Arial Black"/>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55252" y="459000"/>
            <a:ext cx="7424737" cy="4893647"/>
          </a:xfrm>
          <a:prstGeom prst="rect">
            <a:avLst/>
          </a:prstGeom>
          <a:noFill/>
        </p:spPr>
        <p:txBody>
          <a:bodyPr wrap="square" rtlCol="0">
            <a:spAutoFit/>
          </a:bodyPr>
          <a:lstStyle/>
          <a:p>
            <a:r>
              <a:rPr lang="en-US" altLang="ja-JP" sz="6000" dirty="0" smtClean="0">
                <a:solidFill>
                  <a:srgbClr val="FF6432"/>
                </a:solidFill>
                <a:latin typeface="Arial Black"/>
                <a:cs typeface="Arial Black"/>
              </a:rPr>
              <a:t>S</a:t>
            </a:r>
            <a:r>
              <a:rPr lang="en-US" altLang="ja-JP" sz="4800" dirty="0" smtClean="0">
                <a:latin typeface="Arial Black"/>
                <a:cs typeface="Arial Black"/>
              </a:rPr>
              <a:t>cratch Features</a:t>
            </a:r>
            <a:br>
              <a:rPr lang="en-US" altLang="ja-JP" sz="4800" dirty="0" smtClean="0">
                <a:latin typeface="Arial Black"/>
                <a:cs typeface="Arial Black"/>
              </a:rPr>
            </a:br>
            <a:endParaRPr lang="en-US" altLang="ja-JP" sz="4800" dirty="0" smtClean="0">
              <a:latin typeface="Arial Black"/>
              <a:cs typeface="Arial Black"/>
            </a:endParaRPr>
          </a:p>
          <a:p>
            <a:endParaRPr lang="en-US" altLang="ja-JP" sz="2800" dirty="0" smtClean="0">
              <a:latin typeface="Arial Black"/>
              <a:cs typeface="Arial Black"/>
            </a:endParaRPr>
          </a:p>
          <a:p>
            <a:pPr marL="571500" indent="-571500">
              <a:buFont typeface="Arial" panose="020B0604020202020204" pitchFamily="34" charset="0"/>
              <a:buChar char="•"/>
            </a:pPr>
            <a:r>
              <a:rPr lang="en-US" altLang="ja-JP" sz="4400" dirty="0" smtClean="0">
                <a:solidFill>
                  <a:srgbClr val="FF6432"/>
                </a:solidFill>
                <a:latin typeface="Arial Black"/>
                <a:cs typeface="Arial Black"/>
              </a:rPr>
              <a:t>I</a:t>
            </a:r>
            <a:r>
              <a:rPr lang="en-US" altLang="ja-JP" sz="4400" dirty="0" smtClean="0">
                <a:latin typeface="Arial Black"/>
                <a:cs typeface="Arial Black"/>
              </a:rPr>
              <a:t>nstruction Blocks</a:t>
            </a:r>
          </a:p>
          <a:p>
            <a:pPr marL="571500" indent="-571500">
              <a:buFont typeface="Arial" panose="020B0604020202020204" pitchFamily="34" charset="0"/>
              <a:buChar char="•"/>
            </a:pPr>
            <a:r>
              <a:rPr lang="en-US" altLang="ja-JP" sz="4400" dirty="0" smtClean="0">
                <a:solidFill>
                  <a:srgbClr val="FF6432"/>
                </a:solidFill>
                <a:latin typeface="Arial Black"/>
                <a:cs typeface="Arial Black"/>
              </a:rPr>
              <a:t>C</a:t>
            </a:r>
            <a:r>
              <a:rPr lang="en-US" altLang="ja-JP" sz="4400" dirty="0" smtClean="0">
                <a:latin typeface="Arial Black"/>
                <a:cs typeface="Arial Black"/>
              </a:rPr>
              <a:t>haracters and</a:t>
            </a:r>
            <a:br>
              <a:rPr lang="en-US" altLang="ja-JP" sz="4400" dirty="0" smtClean="0">
                <a:latin typeface="Arial Black"/>
                <a:cs typeface="Arial Black"/>
              </a:rPr>
            </a:br>
            <a:r>
              <a:rPr lang="en-US" altLang="ja-JP" sz="4400" dirty="0" smtClean="0">
                <a:latin typeface="Arial Black"/>
                <a:cs typeface="Arial Black"/>
              </a:rPr>
              <a:t>Stages</a:t>
            </a:r>
          </a:p>
          <a:p>
            <a:pPr marL="571500" indent="-571500">
              <a:buFont typeface="Arial" panose="020B0604020202020204" pitchFamily="34" charset="0"/>
              <a:buChar char="•"/>
            </a:pPr>
            <a:r>
              <a:rPr lang="en-US" altLang="ja-JP" sz="4400" dirty="0" smtClean="0">
                <a:solidFill>
                  <a:srgbClr val="FF6432"/>
                </a:solidFill>
                <a:latin typeface="Arial Black"/>
                <a:cs typeface="Arial Black"/>
              </a:rPr>
              <a:t>E</a:t>
            </a:r>
            <a:r>
              <a:rPr lang="en-US" altLang="ja-JP" sz="4400" dirty="0" smtClean="0">
                <a:latin typeface="Arial Black"/>
                <a:cs typeface="Arial Black"/>
              </a:rPr>
              <a:t>asy to Run</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45545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54326" t="15017" r="3142" b="26679"/>
          <a:stretch/>
        </p:blipFill>
        <p:spPr>
          <a:xfrm>
            <a:off x="747713" y="2061784"/>
            <a:ext cx="2908106" cy="320384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4915788"/>
            <a:ext cx="7605000" cy="1323439"/>
          </a:xfrm>
          <a:prstGeom prst="rect">
            <a:avLst/>
          </a:prstGeom>
          <a:noFill/>
        </p:spPr>
        <p:txBody>
          <a:bodyPr wrap="square" rtlCol="0">
            <a:spAutoFit/>
          </a:bodyPr>
          <a:lstStyle/>
          <a:p>
            <a:pPr algn="r"/>
            <a:r>
              <a:rPr lang="en-US" altLang="ja-JP" sz="8000" dirty="0" smtClean="0">
                <a:latin typeface="Arial Black"/>
                <a:cs typeface="Arial Black"/>
              </a:rPr>
              <a:t>Rub</a:t>
            </a:r>
            <a:r>
              <a:rPr lang="en-US" altLang="ja-JP" sz="8000" dirty="0" smtClean="0">
                <a:solidFill>
                  <a:srgbClr val="FF6633"/>
                </a:solidFill>
                <a:latin typeface="Arial Black"/>
                <a:cs typeface="Arial Black"/>
              </a:rPr>
              <a:t>y</a:t>
            </a:r>
          </a:p>
        </p:txBody>
      </p:sp>
      <p:sp>
        <p:nvSpPr>
          <p:cNvPr id="9" name="右矢印 8"/>
          <p:cNvSpPr/>
          <p:nvPr/>
        </p:nvSpPr>
        <p:spPr>
          <a:xfrm>
            <a:off x="3861350" y="3300903"/>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57000" y="459000"/>
            <a:ext cx="7605000" cy="1107996"/>
          </a:xfrm>
          <a:prstGeom prst="rect">
            <a:avLst/>
          </a:prstGeom>
          <a:noFill/>
        </p:spPr>
        <p:txBody>
          <a:bodyPr wrap="square" rtlCol="0">
            <a:spAutoFit/>
          </a:bodyPr>
          <a:lstStyle/>
          <a:p>
            <a:r>
              <a:rPr lang="en-US" altLang="ja-JP" sz="6600" dirty="0" smtClean="0">
                <a:solidFill>
                  <a:srgbClr val="FF6633"/>
                </a:solidFill>
                <a:latin typeface="Arial Black"/>
                <a:cs typeface="Arial Black"/>
              </a:rPr>
              <a:t>I</a:t>
            </a:r>
            <a:r>
              <a:rPr lang="en-US" altLang="ja-JP" sz="5400" dirty="0" smtClean="0">
                <a:latin typeface="Arial Black"/>
                <a:cs typeface="Arial Black"/>
              </a:rPr>
              <a:t>nstruction Block</a:t>
            </a:r>
            <a:endParaRPr lang="en-US" altLang="ja-JP" sz="5400" dirty="0" smtClean="0">
              <a:solidFill>
                <a:srgbClr val="FF6633"/>
              </a:solidFill>
              <a:latin typeface="Arial Black"/>
              <a:cs typeface="Arial Black"/>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2916761" y="5383619"/>
            <a:ext cx="2693432" cy="776757"/>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413991"/>
            <a:ext cx="7605000" cy="1015663"/>
          </a:xfrm>
          <a:prstGeom prst="rect">
            <a:avLst/>
          </a:prstGeom>
          <a:noFill/>
        </p:spPr>
        <p:txBody>
          <a:bodyPr wrap="square" rtlCol="0">
            <a:spAutoFit/>
          </a:bodyPr>
          <a:lstStyle/>
          <a:p>
            <a:pPr algn="r"/>
            <a:r>
              <a:rPr lang="en-US" altLang="ja-JP" sz="6000" dirty="0" smtClean="0">
                <a:latin typeface="Arial Black"/>
                <a:cs typeface="Arial Black"/>
              </a:rPr>
              <a:t>Instruction Bloc</a:t>
            </a:r>
            <a:r>
              <a:rPr lang="en-US" altLang="ja-JP" sz="6000" dirty="0" smtClean="0">
                <a:solidFill>
                  <a:srgbClr val="FF6633"/>
                </a:solidFill>
                <a:latin typeface="Arial Black"/>
                <a:cs typeface="Arial Black"/>
              </a:rPr>
              <a:t>k</a:t>
            </a:r>
          </a:p>
        </p:txBody>
      </p:sp>
      <p:sp>
        <p:nvSpPr>
          <p:cNvPr id="8" name="テキスト ボックス 7"/>
          <p:cNvSpPr txBox="1"/>
          <p:nvPr/>
        </p:nvSpPr>
        <p:spPr>
          <a:xfrm>
            <a:off x="657000" y="504000"/>
            <a:ext cx="7605000" cy="1446550"/>
          </a:xfrm>
          <a:prstGeom prst="rect">
            <a:avLst/>
          </a:prstGeom>
          <a:noFill/>
        </p:spPr>
        <p:txBody>
          <a:bodyPr wrap="square" rtlCol="0">
            <a:spAutoFit/>
          </a:bodyPr>
          <a:lstStyle/>
          <a:p>
            <a:r>
              <a:rPr lang="en-US" altLang="ja-JP" sz="8800" dirty="0" smtClean="0">
                <a:solidFill>
                  <a:srgbClr val="FF6633"/>
                </a:solidFill>
                <a:latin typeface="Arial Black"/>
                <a:cs typeface="Arial Black"/>
              </a:rPr>
              <a:t>R</a:t>
            </a:r>
            <a:r>
              <a:rPr lang="en-US" altLang="ja-JP" sz="7200" dirty="0" smtClean="0">
                <a:latin typeface="Arial Black"/>
                <a:cs typeface="Arial Black"/>
              </a:rPr>
              <a:t>uby</a:t>
            </a:r>
            <a:endParaRPr lang="en-US" altLang="ja-JP" sz="7200" dirty="0" smtClean="0">
              <a:solidFill>
                <a:srgbClr val="FF6633"/>
              </a:solidFill>
              <a:latin typeface="Arial Black"/>
              <a:cs typeface="Arial Black"/>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6" name="テキスト ボックス 5"/>
          <p:cNvSpPr txBox="1"/>
          <p:nvPr/>
        </p:nvSpPr>
        <p:spPr>
          <a:xfrm>
            <a:off x="735974" y="2289880"/>
            <a:ext cx="7436476" cy="1754327"/>
          </a:xfrm>
          <a:prstGeom prst="rect">
            <a:avLst/>
          </a:prstGeom>
          <a:noFill/>
        </p:spPr>
        <p:txBody>
          <a:bodyPr wrap="square" rtlCol="0">
            <a:spAutoFit/>
          </a:bodyPr>
          <a:lstStyle/>
          <a:p>
            <a:pPr algn="ctr"/>
            <a:r>
              <a:rPr lang="en-US" altLang="ja-JP" sz="5400" dirty="0" smtClean="0">
                <a:solidFill>
                  <a:srgbClr val="FF6432"/>
                </a:solidFill>
                <a:effectLst>
                  <a:outerShdw blurRad="50800" dist="101600" dir="5400000" algn="t" rotWithShape="0">
                    <a:prstClr val="black">
                      <a:alpha val="40000"/>
                    </a:prstClr>
                  </a:outerShdw>
                </a:effectLst>
                <a:latin typeface="Arial Black"/>
                <a:cs typeface="Arial Black"/>
              </a:rPr>
              <a:t>K</a:t>
            </a:r>
            <a:r>
              <a:rPr lang="en-US" altLang="ja-JP" sz="5400" dirty="0" smtClean="0">
                <a:solidFill>
                  <a:schemeClr val="bg1"/>
                </a:solidFill>
                <a:effectLst>
                  <a:outerShdw blurRad="50800" dist="101600" dir="5400000" algn="t" rotWithShape="0">
                    <a:prstClr val="black">
                      <a:alpha val="40000"/>
                    </a:prstClr>
                  </a:outerShdw>
                </a:effectLst>
                <a:latin typeface="Arial Black"/>
                <a:cs typeface="Arial Black"/>
              </a:rPr>
              <a:t>IDS WANTED TO CODE </a:t>
            </a:r>
            <a:r>
              <a:rPr lang="en-US" altLang="ja-JP" sz="5400" dirty="0" smtClean="0">
                <a:solidFill>
                  <a:srgbClr val="FF6432"/>
                </a:solidFill>
                <a:effectLst>
                  <a:outerShdw blurRad="50800" dist="101600" dir="5400000" algn="t" rotWithShape="0">
                    <a:prstClr val="black">
                      <a:alpha val="40000"/>
                    </a:prstClr>
                  </a:outerShdw>
                </a:effectLst>
                <a:latin typeface="Arial Black"/>
                <a:cs typeface="Arial Black"/>
              </a:rPr>
              <a:t>DIRECTLY!</a:t>
            </a:r>
            <a:endParaRPr lang="en-US" altLang="ja-JP" sz="5400" dirty="0">
              <a:solidFill>
                <a:srgbClr val="FF6432"/>
              </a:solidFill>
              <a:effectLst>
                <a:outerShdw blurRad="50800" dist="101600" dir="5400000" algn="t" rotWithShape="0">
                  <a:prstClr val="black">
                    <a:alpha val="40000"/>
                  </a:prstClr>
                </a:outerShdw>
              </a:effectLst>
              <a:latin typeface="Arial Black"/>
              <a:cs typeface="Arial Black"/>
            </a:endParaRPr>
          </a:p>
        </p:txBody>
      </p:sp>
    </p:spTree>
    <p:extLst>
      <p:ext uri="{BB962C8B-B14F-4D97-AF65-F5344CB8AC3E}">
        <p14:creationId xmlns:p14="http://schemas.microsoft.com/office/powerpoint/2010/main" val="332139583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smtClean="0">
                <a:solidFill>
                  <a:schemeClr val="tx1">
                    <a:lumMod val="50000"/>
                    <a:lumOff val="50000"/>
                  </a:schemeClr>
                </a:solidFill>
              </a:rPr>
              <a:t>Emacs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grpSp>
        <p:nvGrpSpPr>
          <p:cNvPr id="2" name="グループ化 1"/>
          <p:cNvGrpSpPr/>
          <p:nvPr/>
        </p:nvGrpSpPr>
        <p:grpSpPr>
          <a:xfrm>
            <a:off x="5458578" y="560463"/>
            <a:ext cx="2637245" cy="2603705"/>
            <a:chOff x="5458578" y="560463"/>
            <a:chExt cx="2637245" cy="2603705"/>
          </a:xfrm>
        </p:grpSpPr>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Tree>
    <p:extLst>
      <p:ext uri="{BB962C8B-B14F-4D97-AF65-F5344CB8AC3E}">
        <p14:creationId xmlns:p14="http://schemas.microsoft.com/office/powerpoint/2010/main" val="3512025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504000"/>
            <a:ext cx="7515450" cy="4924426"/>
          </a:xfrm>
          <a:prstGeom prst="rect">
            <a:avLst/>
          </a:prstGeom>
          <a:noFill/>
        </p:spPr>
        <p:txBody>
          <a:bodyPr wrap="square" rtlCol="0">
            <a:spAutoFit/>
          </a:bodyPr>
          <a:lstStyle/>
          <a:p>
            <a:r>
              <a:rPr lang="ja-JP" altLang="en-US" sz="5400" dirty="0">
                <a:solidFill>
                  <a:srgbClr val="ED7D31"/>
                </a:solidFill>
                <a:latin typeface="ヒラギノ角ゴ StdN W8"/>
                <a:ea typeface="ヒラギノ角ゴ StdN W8"/>
                <a:cs typeface="ヒラギノ角ゴ StdN W8"/>
              </a:rPr>
              <a:t>高</a:t>
            </a:r>
            <a:r>
              <a:rPr lang="ja-JP" altLang="en-US" sz="5400" dirty="0">
                <a:latin typeface="ヒラギノ角ゴ StdN W8"/>
                <a:ea typeface="ヒラギノ角ゴ StdN W8"/>
                <a:cs typeface="ヒラギノ角ゴ StdN W8"/>
              </a:rPr>
              <a:t>尾</a:t>
            </a:r>
            <a:r>
              <a:rPr lang="en-US" altLang="ja-JP" sz="5400" dirty="0">
                <a:latin typeface="ヒラギノ角ゴ StdN W8"/>
                <a:ea typeface="ヒラギノ角ゴ StdN W8"/>
                <a:cs typeface="ヒラギノ角ゴ StdN W8"/>
              </a:rPr>
              <a:t> </a:t>
            </a:r>
            <a:r>
              <a:rPr lang="ja-JP" altLang="en-US" sz="5400" dirty="0" smtClean="0">
                <a:latin typeface="ヒラギノ角ゴ StdN W8"/>
                <a:ea typeface="ヒラギノ角ゴ StdN W8"/>
                <a:cs typeface="ヒラギノ角ゴ StdN W8"/>
              </a:rPr>
              <a:t>宏</a:t>
            </a:r>
            <a:r>
              <a:rPr lang="ja-JP" altLang="en-US" sz="5400" dirty="0">
                <a:latin typeface="ヒラギノ角ゴ StdN W8"/>
                <a:ea typeface="ヒラギノ角ゴ StdN W8"/>
                <a:cs typeface="ヒラギノ角ゴ StdN W8"/>
              </a:rPr>
              <a:t>治</a:t>
            </a:r>
            <a:endParaRPr lang="en-US" altLang="ja-JP" sz="5400" dirty="0">
              <a:latin typeface="ヒラギノ角ゴ StdN W8"/>
              <a:ea typeface="ヒラギノ角ゴ StdN W8"/>
              <a:cs typeface="ヒラギノ角ゴ StdN W8"/>
            </a:endParaRPr>
          </a:p>
          <a:p>
            <a:pPr marL="342900" indent="-342900">
              <a:buFont typeface="Arial" panose="020B0604020202020204" pitchFamily="34" charset="0"/>
              <a:buChar char="•"/>
            </a:pPr>
            <a:r>
              <a:rPr lang="ja-JP" altLang="en-US" sz="4000" b="1" dirty="0" smtClean="0">
                <a:latin typeface="ヒラギノ角ゴ StdN W8"/>
                <a:ea typeface="ヒラギノ角ゴ StdN W8"/>
                <a:cs typeface="ヒラギノ角ゴ StdN W8"/>
              </a:rPr>
              <a:t>ネットワーク応用通信研究所</a:t>
            </a:r>
            <a:endParaRPr lang="en-US" altLang="ja-JP" sz="4000" b="1" dirty="0" smtClean="0">
              <a:latin typeface="ヒラギノ角ゴ StdN W8"/>
              <a:ea typeface="ヒラギノ角ゴ StdN W8"/>
              <a:cs typeface="ヒラギノ角ゴ StdN W8"/>
            </a:endParaRPr>
          </a:p>
          <a:p>
            <a:pPr marL="800100" lvl="1" indent="-342900">
              <a:buFont typeface="Arial" panose="020B0604020202020204" pitchFamily="34" charset="0"/>
              <a:buChar char="•"/>
            </a:pPr>
            <a:r>
              <a:rPr lang="en-US" altLang="ja-JP" sz="2400" b="1" dirty="0" smtClean="0">
                <a:solidFill>
                  <a:srgbClr val="FF6432"/>
                </a:solidFill>
                <a:latin typeface="Arial Black"/>
                <a:cs typeface="Arial Black"/>
              </a:rPr>
              <a:t>N</a:t>
            </a:r>
            <a:r>
              <a:rPr lang="en-US" altLang="ja-JP" sz="2400" b="1" dirty="0" smtClean="0">
                <a:latin typeface="Arial Black"/>
                <a:cs typeface="Arial Black"/>
              </a:rPr>
              <a:t>etwork </a:t>
            </a:r>
            <a:r>
              <a:rPr lang="en-US" altLang="ja-JP" sz="2400" b="1" dirty="0" smtClean="0">
                <a:solidFill>
                  <a:srgbClr val="FF6432"/>
                </a:solidFill>
                <a:latin typeface="Arial Black"/>
                <a:cs typeface="Arial Black"/>
              </a:rPr>
              <a:t>A</a:t>
            </a:r>
            <a:r>
              <a:rPr lang="en-US" altLang="ja-JP" sz="2400" b="1" dirty="0" smtClean="0">
                <a:latin typeface="Arial Black"/>
                <a:cs typeface="Arial Black"/>
              </a:rPr>
              <a:t>pplied</a:t>
            </a:r>
            <a:br>
              <a:rPr lang="en-US" altLang="ja-JP" sz="2400" b="1" dirty="0" smtClean="0">
                <a:latin typeface="Arial Black"/>
                <a:cs typeface="Arial Black"/>
              </a:rPr>
            </a:br>
            <a:r>
              <a:rPr lang="en-US" altLang="ja-JP" sz="2400" b="1" dirty="0" smtClean="0">
                <a:solidFill>
                  <a:srgbClr val="FF6432"/>
                </a:solidFill>
                <a:latin typeface="Arial Black"/>
                <a:cs typeface="Arial Black"/>
              </a:rPr>
              <a:t>C</a:t>
            </a:r>
            <a:r>
              <a:rPr lang="en-US" altLang="ja-JP" sz="2400" b="1" dirty="0" smtClean="0">
                <a:latin typeface="Arial Black"/>
                <a:cs typeface="Arial Black"/>
              </a:rPr>
              <a:t>ommunication </a:t>
            </a:r>
            <a:r>
              <a:rPr lang="en-US" altLang="ja-JP" sz="2400" b="1" dirty="0" smtClean="0">
                <a:solidFill>
                  <a:srgbClr val="FF6432"/>
                </a:solidFill>
                <a:latin typeface="Arial Black"/>
                <a:cs typeface="Arial Black"/>
              </a:rPr>
              <a:t>L</a:t>
            </a:r>
            <a:r>
              <a:rPr lang="en-US" altLang="ja-JP" sz="2400" b="1" dirty="0" smtClean="0">
                <a:latin typeface="Arial Black"/>
                <a:cs typeface="Arial Black"/>
              </a:rPr>
              <a:t>aboratory</a:t>
            </a:r>
            <a:endParaRPr lang="en-US" altLang="ja-JP" sz="2400" b="1" dirty="0" smtClean="0">
              <a:latin typeface="Arial Black"/>
              <a:cs typeface="Arial Black"/>
            </a:endParaRPr>
          </a:p>
          <a:p>
            <a:pPr marL="342900" indent="-342900">
              <a:buFont typeface="Arial" panose="020B0604020202020204" pitchFamily="34" charset="0"/>
              <a:buChar char="•"/>
            </a:pPr>
            <a:r>
              <a:rPr lang="ja-JP" altLang="en-US" sz="4000" b="1" dirty="0" smtClean="0">
                <a:solidFill>
                  <a:srgbClr val="FF6432"/>
                </a:solidFill>
                <a:latin typeface="ヒラギノ角ゴ StdN W8"/>
                <a:ea typeface="ヒラギノ角ゴ StdN W8"/>
                <a:cs typeface="ヒラギノ角ゴ StdN W8"/>
              </a:rPr>
              <a:t>コ</a:t>
            </a:r>
            <a:r>
              <a:rPr lang="ja-JP" altLang="en-US" sz="4000" b="1" dirty="0" smtClean="0">
                <a:latin typeface="ヒラギノ角ゴ StdN W8"/>
                <a:ea typeface="ヒラギノ角ゴ StdN W8"/>
                <a:cs typeface="ヒラギノ角ゴ StdN W8"/>
              </a:rPr>
              <a:t>ンタクト</a:t>
            </a:r>
            <a:r>
              <a:rPr lang="en-US" altLang="ja-JP" sz="4000" b="1" dirty="0" smtClean="0">
                <a:latin typeface="Arial Black"/>
                <a:cs typeface="Arial Black"/>
              </a:rPr>
              <a:t/>
            </a:r>
            <a:br>
              <a:rPr lang="en-US" altLang="ja-JP" sz="4000" b="1" dirty="0" smtClean="0">
                <a:latin typeface="Arial Black"/>
                <a:cs typeface="Arial Black"/>
              </a:rPr>
            </a:br>
            <a:r>
              <a:rPr lang="en-US" altLang="ja-JP" sz="4000" b="1" dirty="0" smtClean="0">
                <a:latin typeface="Arial Black"/>
                <a:cs typeface="Arial Black"/>
              </a:rPr>
              <a:t>	</a:t>
            </a:r>
            <a:r>
              <a:rPr lang="en-US" altLang="ja-JP" sz="3600" b="1" dirty="0" err="1" smtClean="0">
                <a:ln w="25400">
                  <a:solidFill>
                    <a:schemeClr val="bg1">
                      <a:alpha val="60000"/>
                    </a:schemeClr>
                  </a:solidFill>
                </a:ln>
                <a:latin typeface="Arial Black"/>
                <a:cs typeface="Arial Black"/>
              </a:rPr>
              <a:t>kouji@smalruby.jp</a:t>
            </a:r>
            <a:r>
              <a:rPr lang="en-US" altLang="ja-JP" sz="3600" b="1" dirty="0" smtClean="0">
                <a:ln w="25400">
                  <a:solidFill>
                    <a:schemeClr val="bg1">
                      <a:alpha val="60000"/>
                    </a:schemeClr>
                  </a:solidFill>
                </a:ln>
                <a:latin typeface="Arial Black"/>
                <a:cs typeface="Arial Black"/>
              </a:rPr>
              <a:t/>
            </a:r>
            <a:br>
              <a:rPr lang="en-US" altLang="ja-JP" sz="3600" b="1" dirty="0" smtClean="0">
                <a:ln w="25400">
                  <a:solidFill>
                    <a:schemeClr val="bg1">
                      <a:alpha val="60000"/>
                    </a:schemeClr>
                  </a:solidFill>
                </a:ln>
                <a:latin typeface="Arial Black"/>
                <a:cs typeface="Arial Black"/>
              </a:rPr>
            </a:br>
            <a:r>
              <a:rPr lang="en-US" altLang="ja-JP" sz="3600" b="1" dirty="0" smtClean="0">
                <a:ln w="25400">
                  <a:solidFill>
                    <a:schemeClr val="bg1">
                      <a:alpha val="60000"/>
                    </a:schemeClr>
                  </a:solidFill>
                </a:ln>
                <a:latin typeface="Arial Black"/>
                <a:cs typeface="Arial Black"/>
              </a:rPr>
              <a:t>	@</a:t>
            </a:r>
            <a:r>
              <a:rPr lang="en-US" altLang="ja-JP" sz="3600" b="1" dirty="0" err="1" smtClean="0">
                <a:ln w="25400">
                  <a:solidFill>
                    <a:schemeClr val="bg1">
                      <a:alpha val="60000"/>
                    </a:schemeClr>
                  </a:solidFill>
                </a:ln>
                <a:latin typeface="Arial Black"/>
                <a:cs typeface="Arial Black"/>
              </a:rPr>
              <a:t>takaokouji</a:t>
            </a:r>
            <a:r>
              <a:rPr lang="en-US" altLang="ja-JP" sz="3600" b="1" dirty="0" smtClean="0">
                <a:ln w="25400">
                  <a:solidFill>
                    <a:schemeClr val="bg1">
                      <a:alpha val="60000"/>
                    </a:schemeClr>
                  </a:solidFill>
                </a:ln>
                <a:latin typeface="Arial Black"/>
                <a:cs typeface="Arial Black"/>
              </a:rPr>
              <a:t/>
            </a:r>
            <a:br>
              <a:rPr lang="en-US" altLang="ja-JP" sz="3600" b="1" dirty="0" smtClean="0">
                <a:ln w="25400">
                  <a:solidFill>
                    <a:schemeClr val="bg1">
                      <a:alpha val="60000"/>
                    </a:schemeClr>
                  </a:solidFill>
                </a:ln>
                <a:latin typeface="Arial Black"/>
                <a:cs typeface="Arial Black"/>
              </a:rPr>
            </a:br>
            <a:r>
              <a:rPr lang="en-US" altLang="ja-JP" sz="3600" b="1" dirty="0" smtClean="0">
                <a:ln w="25400">
                  <a:solidFill>
                    <a:schemeClr val="bg1">
                      <a:alpha val="60000"/>
                    </a:schemeClr>
                  </a:solidFill>
                </a:ln>
                <a:latin typeface="Arial Black"/>
                <a:cs typeface="Arial Black"/>
              </a:rPr>
              <a:t>	Facebook</a:t>
            </a:r>
          </a:p>
          <a:p>
            <a:endParaRPr lang="en-US" altLang="ja-JP" sz="2000" b="1" dirty="0" smtClean="0">
              <a:latin typeface="Arial Black"/>
              <a:cs typeface="Arial Black"/>
            </a:endParaRPr>
          </a:p>
        </p:txBody>
      </p:sp>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en-US" altLang="ja-JP" sz="19900" dirty="0" smtClean="0">
                <a:solidFill>
                  <a:srgbClr val="FF6432"/>
                </a:solidFill>
                <a:latin typeface="Arial Black"/>
                <a:cs typeface="Arial Black"/>
              </a:rPr>
              <a:t>N</a:t>
            </a:r>
            <a:r>
              <a:rPr lang="en-US" altLang="ja-JP" sz="19900" dirty="0" smtClean="0">
                <a:solidFill>
                  <a:schemeClr val="bg1"/>
                </a:solidFill>
                <a:latin typeface="Arial Black"/>
                <a:cs typeface="Arial Black"/>
              </a:rPr>
              <a:t>ow</a:t>
            </a:r>
            <a:endParaRPr lang="en-US" altLang="ja-JP" sz="7200" b="1" dirty="0" smtClean="0">
              <a:solidFill>
                <a:schemeClr val="bg1"/>
              </a:solidFill>
              <a:latin typeface="Arial Black"/>
              <a:cs typeface="Arial Black"/>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3416320"/>
          </a:xfrm>
          <a:prstGeom prst="rect">
            <a:avLst/>
          </a:prstGeom>
          <a:noFill/>
        </p:spPr>
        <p:txBody>
          <a:bodyPr wrap="square" rtlCol="0">
            <a:spAutoFit/>
          </a:bodyPr>
          <a:lstStyle/>
          <a:p>
            <a:r>
              <a:rPr kumimoji="1" lang="en-US" altLang="ja-JP" sz="7200" dirty="0" smtClean="0">
                <a:solidFill>
                  <a:srgbClr val="FF6633"/>
                </a:solidFill>
                <a:latin typeface="Arial Black"/>
                <a:cs typeface="Arial Black"/>
              </a:rPr>
              <a:t>T</a:t>
            </a:r>
            <a:r>
              <a:rPr lang="en-US" altLang="ja-JP" sz="7200" dirty="0" smtClean="0">
                <a:latin typeface="Arial Black"/>
                <a:cs typeface="Arial Black"/>
              </a:rPr>
              <a:t>he Ruby</a:t>
            </a:r>
          </a:p>
          <a:p>
            <a:r>
              <a:rPr lang="en-US" altLang="ja-JP" sz="7200" dirty="0" smtClean="0">
                <a:latin typeface="Arial Black"/>
                <a:cs typeface="Arial Black"/>
              </a:rPr>
              <a:t>Programming Shounenda</a:t>
            </a:r>
            <a:r>
              <a:rPr lang="en-US" altLang="ja-JP" sz="7200" dirty="0" smtClean="0">
                <a:solidFill>
                  <a:srgbClr val="FF6432"/>
                </a:solidFill>
                <a:latin typeface="Arial Black"/>
                <a:cs typeface="Arial Black"/>
              </a:rPr>
              <a:t>n</a:t>
            </a: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62979"/>
          </a:xfrm>
          <a:prstGeom prst="rect">
            <a:avLst/>
          </a:prstGeom>
          <a:noFill/>
        </p:spPr>
        <p:txBody>
          <a:bodyPr wrap="square" rtlCol="0">
            <a:spAutoFit/>
          </a:bodyPr>
          <a:lstStyle/>
          <a:p>
            <a:pPr marL="350838" indent="-350838"/>
            <a:r>
              <a:rPr lang="en-US" altLang="ja-JP" sz="4800" dirty="0" smtClean="0">
                <a:solidFill>
                  <a:srgbClr val="FF6633"/>
                </a:solidFill>
                <a:latin typeface="Arial Black"/>
                <a:cs typeface="Arial Black"/>
              </a:rPr>
              <a:t>“</a:t>
            </a:r>
            <a:r>
              <a:rPr kumimoji="1" lang="en-US" altLang="ja-JP" sz="4800" dirty="0" smtClean="0">
                <a:solidFill>
                  <a:srgbClr val="FF6633"/>
                </a:solidFill>
                <a:latin typeface="Arial Black"/>
                <a:cs typeface="Arial Black"/>
              </a:rPr>
              <a:t>P</a:t>
            </a:r>
            <a:r>
              <a:rPr lang="en-US" altLang="ja-JP" sz="4800" dirty="0" smtClean="0">
                <a:latin typeface="Arial Black"/>
                <a:cs typeface="Arial Black"/>
              </a:rPr>
              <a:t>romoting </a:t>
            </a:r>
            <a:r>
              <a:rPr lang="en-US" altLang="ja-JP" sz="4800" dirty="0">
                <a:latin typeface="Arial Black"/>
                <a:cs typeface="Arial Black"/>
              </a:rPr>
              <a:t>the joy of programming to many kids. </a:t>
            </a:r>
            <a:r>
              <a:rPr lang="en-US" altLang="ja-JP" sz="4800" dirty="0" smtClean="0">
                <a:solidFill>
                  <a:srgbClr val="FF6432"/>
                </a:solidFill>
                <a:latin typeface="Arial Black"/>
                <a:cs typeface="Arial Black"/>
              </a:rPr>
              <a:t>“</a:t>
            </a:r>
            <a:endParaRPr lang="en-US" altLang="ja-JP" sz="5400" dirty="0">
              <a:solidFill>
                <a:srgbClr val="FF6432"/>
              </a:solidFill>
              <a:latin typeface="Arial Black"/>
              <a:cs typeface="Arial Black"/>
            </a:endParaRPr>
          </a:p>
          <a:p>
            <a:pPr marL="350838" indent="-350838"/>
            <a:r>
              <a:rPr lang="en-US" altLang="ja-JP" sz="4800" dirty="0" smtClean="0">
                <a:solidFill>
                  <a:srgbClr val="FF6633"/>
                </a:solidFill>
                <a:latin typeface="Arial Black"/>
                <a:cs typeface="Arial Black"/>
              </a:rPr>
              <a:t>“B</a:t>
            </a:r>
            <a:r>
              <a:rPr lang="en-US" altLang="ja-JP" sz="4800" dirty="0" smtClean="0">
                <a:latin typeface="Arial Black"/>
                <a:cs typeface="Arial Black"/>
              </a:rPr>
              <a:t>uilding </a:t>
            </a:r>
            <a:r>
              <a:rPr lang="en-US" altLang="ja-JP" sz="4800" dirty="0">
                <a:latin typeface="Arial Black"/>
                <a:cs typeface="Arial Black"/>
              </a:rPr>
              <a:t>internet safety awareness for kids through </a:t>
            </a:r>
            <a:r>
              <a:rPr lang="en-US" altLang="ja-JP" sz="4800" dirty="0" smtClean="0">
                <a:latin typeface="Arial Black"/>
                <a:cs typeface="Arial Black"/>
              </a:rPr>
              <a:t>programming!</a:t>
            </a:r>
            <a:r>
              <a:rPr lang="en-US" altLang="ja-JP" sz="4800" dirty="0" smtClean="0">
                <a:solidFill>
                  <a:srgbClr val="FF6432"/>
                </a:solidFill>
                <a:latin typeface="Arial Black"/>
                <a:cs typeface="Arial Black"/>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078313"/>
          </a:xfrm>
          <a:prstGeom prst="rect">
            <a:avLst/>
          </a:prstGeom>
          <a:noFill/>
        </p:spPr>
        <p:txBody>
          <a:bodyPr wrap="square" rtlCol="0">
            <a:spAutoFit/>
          </a:bodyPr>
          <a:lstStyle/>
          <a:p>
            <a:r>
              <a:rPr lang="en-US" altLang="ja-JP" sz="5400" dirty="0">
                <a:solidFill>
                  <a:srgbClr val="FF6633"/>
                </a:solidFill>
                <a:latin typeface="Arial Black"/>
                <a:cs typeface="Arial Black"/>
              </a:rPr>
              <a:t>R</a:t>
            </a:r>
            <a:r>
              <a:rPr lang="en-US" altLang="ja-JP" sz="5400" dirty="0" smtClean="0">
                <a:latin typeface="Arial Black"/>
                <a:cs typeface="Arial Black"/>
              </a:rPr>
              <a:t>uby programming events for kids</a:t>
            </a:r>
          </a:p>
          <a:p>
            <a:r>
              <a:rPr lang="en-US" altLang="ja-JP" sz="5400" dirty="0" smtClean="0">
                <a:latin typeface="Arial Black"/>
                <a:cs typeface="Arial Black"/>
              </a:rPr>
              <a:t>and parents</a:t>
            </a:r>
          </a:p>
          <a:p>
            <a:endParaRPr lang="en-US" altLang="ja-JP" sz="5400" dirty="0" smtClean="0">
              <a:latin typeface="Arial Black"/>
              <a:cs typeface="Arial Black"/>
            </a:endParaRPr>
          </a:p>
          <a:p>
            <a:pPr algn="r"/>
            <a:r>
              <a:rPr lang="en-US" altLang="ja-JP" sz="5400" dirty="0" smtClean="0">
                <a:latin typeface="Arial Black"/>
                <a:cs typeface="Arial Black"/>
              </a:rPr>
              <a:t>Introducing Ruby,</a:t>
            </a:r>
          </a:p>
          <a:p>
            <a:pPr algn="r"/>
            <a:r>
              <a:rPr lang="en-US" altLang="ja-JP" sz="5400" dirty="0">
                <a:latin typeface="Arial Black"/>
                <a:cs typeface="Arial Black"/>
              </a:rPr>
              <a:t>o</a:t>
            </a:r>
            <a:r>
              <a:rPr lang="en-US" altLang="ja-JP" sz="5400" dirty="0" smtClean="0">
                <a:latin typeface="Arial Black"/>
                <a:cs typeface="Arial Black"/>
              </a:rPr>
              <a:t>nce a mont</a:t>
            </a:r>
            <a:r>
              <a:rPr lang="en-US" altLang="ja-JP" sz="5400" dirty="0" smtClean="0">
                <a:solidFill>
                  <a:srgbClr val="FF6633"/>
                </a:solidFill>
                <a:latin typeface="Arial Black"/>
                <a:cs typeface="Arial Black"/>
              </a:rPr>
              <a:t>h</a:t>
            </a:r>
            <a:endParaRPr lang="en-US" altLang="ja-JP" sz="3200" b="1" dirty="0" smtClean="0">
              <a:solidFill>
                <a:srgbClr val="FF6633"/>
              </a:solidFill>
              <a:latin typeface="Arial Black"/>
              <a:cs typeface="Arial Black"/>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233168560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882073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5041755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0125534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00" y="-30000"/>
            <a:ext cx="10332000" cy="6888000"/>
          </a:xfrm>
          <a:prstGeom prst="rect">
            <a:avLst/>
          </a:prstGeom>
        </p:spPr>
      </p:pic>
    </p:spTree>
    <p:extLst>
      <p:ext uri="{BB962C8B-B14F-4D97-AF65-F5344CB8AC3E}">
        <p14:creationId xmlns:p14="http://schemas.microsoft.com/office/powerpoint/2010/main" val="142812845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115546351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121125" y="-818678"/>
            <a:ext cx="9476249" cy="8550000"/>
            <a:chOff x="1926431" y="1269000"/>
            <a:chExt cx="5067300" cy="457200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431" y="1269000"/>
              <a:ext cx="5067300" cy="4572000"/>
            </a:xfrm>
            <a:prstGeom prst="rect">
              <a:avLst/>
            </a:prstGeom>
          </p:spPr>
        </p:pic>
        <p:sp>
          <p:nvSpPr>
            <p:cNvPr id="5" name="下矢印 4"/>
            <p:cNvSpPr/>
            <p:nvPr/>
          </p:nvSpPr>
          <p:spPr>
            <a:xfrm>
              <a:off x="2806758" y="3639820"/>
              <a:ext cx="567000" cy="63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2304000"/>
            <a:ext cx="7424737" cy="1015663"/>
          </a:xfrm>
          <a:prstGeom prst="rect">
            <a:avLst/>
          </a:prstGeom>
          <a:noFill/>
        </p:spPr>
        <p:txBody>
          <a:bodyPr wrap="square" spcCol="0" rtlCol="0">
            <a:spAutoFit/>
          </a:bodyPr>
          <a:lstStyle/>
          <a:p>
            <a:r>
              <a:rPr lang="ja-JP" altLang="en-US" sz="6000" dirty="0" smtClean="0">
                <a:solidFill>
                  <a:schemeClr val="accent2"/>
                </a:solidFill>
                <a:effectLst>
                  <a:outerShdw blurRad="50800" dist="127000" dir="5400000" algn="t" rotWithShape="0">
                    <a:prstClr val="black">
                      <a:alpha val="40000"/>
                    </a:prstClr>
                  </a:outerShdw>
                </a:effectLst>
                <a:latin typeface="ヒラギノ角ゴ StdN W8"/>
                <a:ea typeface="ヒラギノ角ゴ StdN W8"/>
                <a:cs typeface="ヒラギノ角ゴ StdN W8"/>
              </a:rPr>
              <a:t>島</a:t>
            </a:r>
            <a:r>
              <a:rPr lang="ja-JP" altLang="en-US" sz="6000" dirty="0" smtClean="0">
                <a:effectLst>
                  <a:outerShdw blurRad="50800" dist="127000" dir="5400000" algn="t" rotWithShape="0">
                    <a:prstClr val="black">
                      <a:alpha val="40000"/>
                    </a:prstClr>
                  </a:outerShdw>
                </a:effectLst>
                <a:latin typeface="ヒラギノ角ゴ StdN W8"/>
                <a:ea typeface="ヒラギノ角ゴ StdN W8"/>
                <a:cs typeface="ヒラギノ角ゴ StdN W8"/>
              </a:rPr>
              <a:t>根県松江市</a:t>
            </a:r>
            <a:endParaRPr lang="en-US" altLang="ja-JP" sz="6000" dirty="0" smtClean="0">
              <a:solidFill>
                <a:srgbClr val="FF6432"/>
              </a:solidFill>
              <a:effectLst>
                <a:outerShdw blurRad="50800" dist="127000" dir="5400000" algn="t" rotWithShape="0">
                  <a:prstClr val="black">
                    <a:alpha val="40000"/>
                  </a:prstClr>
                </a:outerShdw>
              </a:effectLst>
              <a:latin typeface="ヒラギノ角ゴ StdN W8"/>
              <a:ea typeface="ヒラギノ角ゴ StdN W8"/>
              <a:cs typeface="ヒラギノ角ゴ StdN W8"/>
            </a:endParaRPr>
          </a:p>
        </p:txBody>
      </p:sp>
      <p:sp>
        <p:nvSpPr>
          <p:cNvPr id="4" name="正方形/長方形 3"/>
          <p:cNvSpPr/>
          <p:nvPr/>
        </p:nvSpPr>
        <p:spPr>
          <a:xfrm>
            <a:off x="207000" y="6137603"/>
            <a:ext cx="8820000" cy="523220"/>
          </a:xfrm>
          <a:prstGeom prst="rect">
            <a:avLst/>
          </a:prstGeom>
        </p:spPr>
        <p:txBody>
          <a:bodyPr wrap="square">
            <a:spAutoFit/>
          </a:bodyPr>
          <a:lstStyle/>
          <a:p>
            <a:r>
              <a:rPr lang="ja-JP" altLang="en-US" sz="1400" dirty="0" smtClean="0"/>
              <a:t>http</a:t>
            </a:r>
            <a:r>
              <a:rPr lang="ja-JP" altLang="en-US" sz="1400" dirty="0"/>
              <a:t>://en.wikipedia.org/wiki/File:Japan_location_map_with_side_map_of_the_Ryukyu_Islands.</a:t>
            </a:r>
            <a:r>
              <a:rPr lang="ja-JP" altLang="en-US" sz="1400" dirty="0" smtClean="0"/>
              <a:t>svg </a:t>
            </a:r>
            <a:r>
              <a:rPr lang="en-US" altLang="ja-JP" sz="1400" dirty="0" smtClean="0"/>
              <a:t>: </a:t>
            </a:r>
            <a:r>
              <a:rPr lang="en-US" altLang="ja-JP" sz="1400" dirty="0"/>
              <a:t>Maximilian Dörrbecker (Chumwa) CC-BY-SA </a:t>
            </a:r>
            <a:r>
              <a:rPr lang="en-US" altLang="ja-JP" sz="1400" dirty="0" err="1"/>
              <a:t>3.0CC</a:t>
            </a:r>
            <a:r>
              <a:rPr lang="en-US" altLang="ja-JP" sz="1400" dirty="0"/>
              <a:t> by SA</a:t>
            </a:r>
            <a:endParaRPr lang="ja-JP" altLang="en-US" sz="1400" dirty="0"/>
          </a:p>
        </p:txBody>
      </p:sp>
    </p:spTree>
    <p:extLst>
      <p:ext uri="{BB962C8B-B14F-4D97-AF65-F5344CB8AC3E}">
        <p14:creationId xmlns:p14="http://schemas.microsoft.com/office/powerpoint/2010/main" val="2828475888"/>
      </p:ext>
    </p:extLst>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145"/>
            <a:ext cx="10287000" cy="6858000"/>
          </a:xfrm>
          <a:prstGeom prst="rect">
            <a:avLst/>
          </a:prstGeom>
        </p:spPr>
      </p:pic>
    </p:spTree>
    <p:extLst>
      <p:ext uri="{BB962C8B-B14F-4D97-AF65-F5344CB8AC3E}">
        <p14:creationId xmlns:p14="http://schemas.microsoft.com/office/powerpoint/2010/main" val="417044983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232202"/>
          </a:xfrm>
          <a:prstGeom prst="rect">
            <a:avLst/>
          </a:prstGeom>
          <a:noFill/>
        </p:spPr>
        <p:txBody>
          <a:bodyPr wrap="square" rtlCol="0">
            <a:spAutoFit/>
          </a:bodyPr>
          <a:lstStyle/>
          <a:p>
            <a:r>
              <a:rPr lang="en-US" altLang="ja-JP" sz="5400" dirty="0" smtClean="0">
                <a:solidFill>
                  <a:srgbClr val="FF6633"/>
                </a:solidFill>
                <a:latin typeface="Arial Black"/>
                <a:cs typeface="Arial Black"/>
              </a:rPr>
              <a:t>C</a:t>
            </a:r>
            <a:r>
              <a:rPr lang="en-US" altLang="ja-JP" sz="5400" dirty="0" smtClean="0">
                <a:latin typeface="Arial Black"/>
                <a:cs typeface="Arial Black"/>
              </a:rPr>
              <a:t>oderDojo Matsue</a:t>
            </a:r>
          </a:p>
          <a:p>
            <a:r>
              <a:rPr lang="en-US" altLang="ja-JP" sz="2800" dirty="0" smtClean="0">
                <a:solidFill>
                  <a:schemeClr val="tx1">
                    <a:lumMod val="50000"/>
                    <a:lumOff val="50000"/>
                  </a:schemeClr>
                </a:solidFill>
                <a:latin typeface="Arial Black"/>
                <a:cs typeface="Arial Black"/>
              </a:rPr>
              <a:t>https://</a:t>
            </a:r>
            <a:r>
              <a:rPr lang="en-US" altLang="ja-JP" sz="2800" dirty="0" err="1" smtClean="0">
                <a:solidFill>
                  <a:schemeClr val="tx1">
                    <a:lumMod val="50000"/>
                    <a:lumOff val="50000"/>
                  </a:schemeClr>
                </a:solidFill>
                <a:latin typeface="Arial Black"/>
                <a:cs typeface="Arial Black"/>
              </a:rPr>
              <a:t>coderdojo.com</a:t>
            </a:r>
            <a:endParaRPr lang="en-US" altLang="ja-JP" sz="3200" dirty="0">
              <a:solidFill>
                <a:schemeClr val="tx1">
                  <a:lumMod val="50000"/>
                  <a:lumOff val="50000"/>
                </a:schemeClr>
              </a:solidFill>
              <a:latin typeface="Arial Black"/>
              <a:cs typeface="Arial Black"/>
            </a:endParaRPr>
          </a:p>
          <a:p>
            <a:endParaRPr lang="en-US" altLang="ja-JP" sz="4800" dirty="0" smtClean="0">
              <a:latin typeface="Arial Black"/>
              <a:cs typeface="Arial Black"/>
            </a:endParaRPr>
          </a:p>
          <a:p>
            <a:pPr algn="r"/>
            <a:r>
              <a:rPr lang="en-US" altLang="ja-JP" sz="4800" dirty="0" smtClean="0">
                <a:ln w="34925">
                  <a:noFill/>
                </a:ln>
                <a:latin typeface="Arial Black"/>
                <a:cs typeface="Arial Black"/>
              </a:rPr>
              <a:t>Free </a:t>
            </a:r>
            <a:r>
              <a:rPr lang="en-US" altLang="ja-JP" sz="4800" dirty="0" smtClean="0">
                <a:ln w="34925">
                  <a:noFill/>
                </a:ln>
                <a:solidFill>
                  <a:srgbClr val="FF6432"/>
                </a:solidFill>
                <a:latin typeface="Arial Black"/>
                <a:cs typeface="Arial Black"/>
              </a:rPr>
              <a:t>Ruby</a:t>
            </a:r>
            <a:r>
              <a:rPr lang="en-US" altLang="ja-JP" sz="4800" dirty="0" smtClean="0">
                <a:ln w="34925">
                  <a:noFill/>
                </a:ln>
                <a:latin typeface="Arial Black"/>
                <a:cs typeface="Arial Black"/>
              </a:rPr>
              <a:t> computer </a:t>
            </a:r>
            <a:r>
              <a:rPr lang="en-US" altLang="ja-JP" sz="4800" dirty="0">
                <a:ln w="34925">
                  <a:noFill/>
                </a:ln>
                <a:latin typeface="Arial Black"/>
                <a:cs typeface="Arial Black"/>
              </a:rPr>
              <a:t>programming </a:t>
            </a:r>
            <a:r>
              <a:rPr lang="en-US" altLang="ja-JP" sz="4800" dirty="0" smtClean="0">
                <a:ln w="34925">
                  <a:noFill/>
                </a:ln>
                <a:latin typeface="Arial Black"/>
                <a:cs typeface="Arial Black"/>
              </a:rPr>
              <a:t>club </a:t>
            </a:r>
            <a:r>
              <a:rPr lang="en-US" altLang="ja-JP" sz="4800" dirty="0">
                <a:ln w="34925">
                  <a:noFill/>
                </a:ln>
                <a:latin typeface="Arial Black"/>
                <a:cs typeface="Arial Black"/>
              </a:rPr>
              <a:t>for </a:t>
            </a:r>
            <a:r>
              <a:rPr lang="en-US" altLang="ja-JP" sz="4800" dirty="0" smtClean="0">
                <a:ln w="34925">
                  <a:noFill/>
                </a:ln>
                <a:latin typeface="Arial Black"/>
                <a:cs typeface="Arial Black"/>
              </a:rPr>
              <a:t>Kids,</a:t>
            </a:r>
            <a:endParaRPr lang="en-US" altLang="ja-JP" sz="5400" dirty="0" smtClean="0">
              <a:ln w="34925">
                <a:noFill/>
              </a:ln>
              <a:latin typeface="Arial Black"/>
              <a:cs typeface="Arial Black"/>
            </a:endParaRPr>
          </a:p>
          <a:p>
            <a:pPr algn="r"/>
            <a:r>
              <a:rPr lang="en-US" altLang="ja-JP" sz="4800" dirty="0">
                <a:ln w="34925">
                  <a:noFill/>
                </a:ln>
                <a:latin typeface="Arial Black"/>
                <a:cs typeface="Arial Black"/>
              </a:rPr>
              <a:t>o</a:t>
            </a:r>
            <a:r>
              <a:rPr lang="en-US" altLang="ja-JP" sz="4800" dirty="0" smtClean="0">
                <a:ln w="34925">
                  <a:noFill/>
                </a:ln>
                <a:latin typeface="Arial Black"/>
                <a:cs typeface="Arial Black"/>
              </a:rPr>
              <a:t>nce a mont</a:t>
            </a:r>
            <a:r>
              <a:rPr lang="en-US" altLang="ja-JP" sz="4800" dirty="0" smtClean="0">
                <a:ln w="34925">
                  <a:noFill/>
                </a:ln>
                <a:solidFill>
                  <a:srgbClr val="FF6633"/>
                </a:solidFill>
                <a:latin typeface="Arial Black"/>
                <a:cs typeface="Arial Black"/>
              </a:rPr>
              <a:t>h</a:t>
            </a:r>
            <a:endParaRPr lang="en-US" altLang="ja-JP" sz="2800" b="1" dirty="0" smtClean="0">
              <a:ln w="34925">
                <a:noFill/>
              </a:ln>
              <a:solidFill>
                <a:srgbClr val="FF6633"/>
              </a:solidFill>
              <a:latin typeface="Arial Black"/>
              <a:cs typeface="Arial Black"/>
            </a:endParaRPr>
          </a:p>
        </p:txBody>
      </p:sp>
    </p:spTree>
    <p:extLst>
      <p:ext uri="{BB962C8B-B14F-4D97-AF65-F5344CB8AC3E}">
        <p14:creationId xmlns:p14="http://schemas.microsoft.com/office/powerpoint/2010/main" val="20640250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846659"/>
          </a:xfrm>
          <a:prstGeom prst="rect">
            <a:avLst/>
          </a:prstGeom>
          <a:noFill/>
        </p:spPr>
        <p:txBody>
          <a:bodyPr wrap="square" rtlCol="0">
            <a:spAutoFit/>
          </a:bodyPr>
          <a:lstStyle/>
          <a:p>
            <a:r>
              <a:rPr lang="en-US" altLang="ja-JP" sz="6000" dirty="0" smtClean="0">
                <a:solidFill>
                  <a:srgbClr val="FF6432"/>
                </a:solidFill>
                <a:latin typeface="Arial Black"/>
                <a:cs typeface="Arial Black"/>
              </a:rPr>
              <a:t>R</a:t>
            </a:r>
            <a:r>
              <a:rPr lang="en-US" altLang="ja-JP" sz="5400" dirty="0" smtClean="0">
                <a:latin typeface="Arial Black"/>
                <a:cs typeface="Arial Black"/>
              </a:rPr>
              <a:t>uby Programmin</a:t>
            </a:r>
            <a:r>
              <a:rPr lang="en-US" altLang="ja-JP" sz="5400" dirty="0" smtClean="0">
                <a:solidFill>
                  <a:srgbClr val="FF6633"/>
                </a:solidFill>
                <a:latin typeface="Arial Black"/>
                <a:cs typeface="Arial Black"/>
              </a:rPr>
              <a:t>g</a:t>
            </a:r>
            <a:r>
              <a:rPr lang="en-US" altLang="ja-JP" sz="5400" dirty="0" smtClean="0">
                <a:latin typeface="Arial Black"/>
                <a:cs typeface="Arial Black"/>
              </a:rPr>
              <a:t> Shounendan</a:t>
            </a:r>
          </a:p>
        </p:txBody>
      </p:sp>
      <p:sp>
        <p:nvSpPr>
          <p:cNvPr id="17" name="フリーフォーム 16"/>
          <p:cNvSpPr/>
          <p:nvPr/>
        </p:nvSpPr>
        <p:spPr>
          <a:xfrm rot="20897865">
            <a:off x="4530011" y="375440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029390" y="3193963"/>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4979634" y="249958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93570" y="4859070"/>
            <a:ext cx="7803430" cy="923330"/>
          </a:xfrm>
          <a:prstGeom prst="rect">
            <a:avLst/>
          </a:prstGeom>
          <a:noFill/>
        </p:spPr>
        <p:txBody>
          <a:bodyPr wrap="square" rtlCol="0">
            <a:spAutoFit/>
          </a:bodyPr>
          <a:lstStyle/>
          <a:p>
            <a:pPr algn="r"/>
            <a:r>
              <a:rPr lang="en-US" altLang="ja-JP" sz="5400" dirty="0" smtClean="0">
                <a:solidFill>
                  <a:srgbClr val="FF6432"/>
                </a:solidFill>
                <a:latin typeface="Arial Black"/>
                <a:cs typeface="Arial Black"/>
              </a:rPr>
              <a:t>Youth Sports Club</a:t>
            </a:r>
          </a:p>
        </p:txBody>
      </p:sp>
      <p:sp>
        <p:nvSpPr>
          <p:cNvPr id="7" name="テキスト ボックス 6"/>
          <p:cNvSpPr txBox="1"/>
          <p:nvPr/>
        </p:nvSpPr>
        <p:spPr>
          <a:xfrm>
            <a:off x="2539093" y="2917746"/>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5113442" y="2641750"/>
            <a:ext cx="1575000" cy="523220"/>
          </a:xfrm>
          <a:prstGeom prst="rect">
            <a:avLst/>
          </a:prstGeom>
          <a:noFill/>
        </p:spPr>
        <p:txBody>
          <a:bodyPr wrap="square" rtlCol="0">
            <a:spAutoFit/>
          </a:bodyPr>
          <a:lstStyle/>
          <a:p>
            <a:r>
              <a:rPr lang="en-US" altLang="ja-JP" sz="2800" b="1" dirty="0" smtClean="0"/>
              <a:t>Team</a:t>
            </a:r>
          </a:p>
        </p:txBody>
      </p:sp>
      <p:sp>
        <p:nvSpPr>
          <p:cNvPr id="9" name="テキスト ボックス 8"/>
          <p:cNvSpPr txBox="1"/>
          <p:nvPr/>
        </p:nvSpPr>
        <p:spPr>
          <a:xfrm rot="19865860">
            <a:off x="4703218" y="3917305"/>
            <a:ext cx="1575000" cy="523220"/>
          </a:xfrm>
          <a:prstGeom prst="rect">
            <a:avLst/>
          </a:prstGeom>
          <a:noFill/>
        </p:spPr>
        <p:txBody>
          <a:bodyPr wrap="square" rtlCol="0">
            <a:spAutoFit/>
          </a:bodyPr>
          <a:lstStyle/>
          <a:p>
            <a:r>
              <a:rPr lang="en-US" altLang="ja-JP" sz="2800" b="1" dirty="0" smtClean="0"/>
              <a:t>Coach</a:t>
            </a:r>
          </a:p>
        </p:txBody>
      </p:sp>
      <p:sp>
        <p:nvSpPr>
          <p:cNvPr id="10" name="テキスト ボックス 9"/>
          <p:cNvSpPr txBox="1"/>
          <p:nvPr/>
        </p:nvSpPr>
        <p:spPr>
          <a:xfrm rot="19968585">
            <a:off x="6094135" y="3262380"/>
            <a:ext cx="1665000" cy="830997"/>
          </a:xfrm>
          <a:prstGeom prst="rect">
            <a:avLst/>
          </a:prstGeom>
          <a:noFill/>
        </p:spPr>
        <p:txBody>
          <a:bodyPr wrap="square" rtlCol="0">
            <a:spAutoFit/>
          </a:bodyPr>
          <a:lstStyle/>
          <a:p>
            <a:r>
              <a:rPr lang="en-US" altLang="ja-JP" sz="2400" b="1" dirty="0" smtClean="0"/>
              <a:t>Tourna-</a:t>
            </a:r>
            <a:r>
              <a:rPr lang="en-US" altLang="ja-JP" sz="2400" b="1" dirty="0" err="1" smtClean="0"/>
              <a:t>ment</a:t>
            </a:r>
            <a:endParaRPr lang="en-US" altLang="ja-JP" sz="2400" b="1" dirty="0" smtClean="0"/>
          </a:p>
        </p:txBody>
      </p:sp>
    </p:spTree>
    <p:extLst>
      <p:ext uri="{BB962C8B-B14F-4D97-AF65-F5344CB8AC3E}">
        <p14:creationId xmlns:p14="http://schemas.microsoft.com/office/powerpoint/2010/main" val="2852863445"/>
      </p:ext>
    </p:extLst>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109091"/>
          </a:xfrm>
          <a:prstGeom prst="rect">
            <a:avLst/>
          </a:prstGeom>
          <a:noFill/>
        </p:spPr>
        <p:txBody>
          <a:bodyPr wrap="square" rtlCol="0">
            <a:spAutoFit/>
          </a:bodyPr>
          <a:lstStyle/>
          <a:p>
            <a:r>
              <a:rPr lang="en-US" altLang="ja-JP" sz="6000" dirty="0" smtClean="0">
                <a:solidFill>
                  <a:srgbClr val="FF6633"/>
                </a:solidFill>
                <a:latin typeface="Arial Black"/>
                <a:cs typeface="Arial Black"/>
              </a:rPr>
              <a:t>C</a:t>
            </a:r>
            <a:r>
              <a:rPr lang="en-US" altLang="ja-JP" sz="4800" dirty="0" smtClean="0">
                <a:solidFill>
                  <a:schemeClr val="bg1"/>
                </a:solidFill>
                <a:latin typeface="Arial Black"/>
                <a:cs typeface="Arial Black"/>
              </a:rPr>
              <a:t>onclusion</a:t>
            </a:r>
          </a:p>
          <a:p>
            <a:endParaRPr lang="en-US" altLang="ja-JP" sz="1000" dirty="0" smtClean="0">
              <a:latin typeface="Arial Black"/>
              <a:cs typeface="Arial Black"/>
            </a:endParaRPr>
          </a:p>
          <a:p>
            <a:pPr marL="457200" indent="-457200">
              <a:buFont typeface="Arial" panose="020B0604020202020204" pitchFamily="34" charset="0"/>
              <a:buChar char="•"/>
            </a:pPr>
            <a:r>
              <a:rPr lang="en-US" altLang="ja-JP" sz="3200" dirty="0" smtClean="0">
                <a:solidFill>
                  <a:srgbClr val="FF6633"/>
                </a:solidFill>
                <a:latin typeface="Arial Black"/>
                <a:cs typeface="Arial Black"/>
              </a:rPr>
              <a:t>T</a:t>
            </a:r>
            <a:r>
              <a:rPr lang="en-US" altLang="ja-JP" sz="3200" dirty="0" smtClean="0">
                <a:solidFill>
                  <a:schemeClr val="bg1"/>
                </a:solidFill>
                <a:latin typeface="Arial Black"/>
                <a:cs typeface="Arial Black"/>
              </a:rPr>
              <a:t>eaching Ruby Motivations</a:t>
            </a:r>
          </a:p>
          <a:p>
            <a:pPr marL="914400" lvl="1" indent="-457200">
              <a:buFont typeface="Arial" panose="020B0604020202020204" pitchFamily="34" charset="0"/>
              <a:buChar char="•"/>
            </a:pPr>
            <a:r>
              <a:rPr lang="en-US" altLang="ja-JP" sz="3200" dirty="0" smtClean="0">
                <a:solidFill>
                  <a:schemeClr val="bg1"/>
                </a:solidFill>
                <a:latin typeface="Arial Black"/>
                <a:cs typeface="Arial Black"/>
              </a:rPr>
              <a:t>TEACH </a:t>
            </a:r>
            <a:r>
              <a:rPr lang="en-US" altLang="ja-JP" sz="3200" dirty="0" smtClean="0">
                <a:solidFill>
                  <a:schemeClr val="bg1"/>
                </a:solidFill>
                <a:latin typeface="Arial Black"/>
                <a:cs typeface="Arial Black"/>
              </a:rPr>
              <a:t>MY SON RUBY</a:t>
            </a:r>
            <a:endParaRPr lang="en-US" altLang="ja-JP" sz="3200" dirty="0">
              <a:solidFill>
                <a:schemeClr val="bg1"/>
              </a:solidFill>
              <a:latin typeface="Arial Black"/>
              <a:cs typeface="Arial Black"/>
            </a:endParaRPr>
          </a:p>
          <a:p>
            <a:pPr marL="457200" lvl="0" indent="-457200">
              <a:buFont typeface="Arial" panose="020B0604020202020204" pitchFamily="34" charset="0"/>
              <a:buChar char="•"/>
            </a:pPr>
            <a:r>
              <a:rPr lang="en-US" altLang="ja-JP" sz="3200" dirty="0" smtClean="0">
                <a:solidFill>
                  <a:srgbClr val="FF6633"/>
                </a:solidFill>
                <a:latin typeface="Arial Black"/>
                <a:cs typeface="Arial Black"/>
              </a:rPr>
              <a:t>S</a:t>
            </a:r>
            <a:r>
              <a:rPr lang="en-US" altLang="ja-JP" sz="3200" dirty="0" smtClean="0">
                <a:solidFill>
                  <a:schemeClr val="bg1"/>
                </a:solidFill>
                <a:latin typeface="Arial Black"/>
                <a:cs typeface="Arial Black"/>
              </a:rPr>
              <a:t>malruby</a:t>
            </a:r>
          </a:p>
          <a:p>
            <a:pPr marL="914400" lvl="1" indent="-457200">
              <a:buFont typeface="Arial" panose="020B0604020202020204" pitchFamily="34" charset="0"/>
              <a:buChar char="•"/>
            </a:pPr>
            <a:r>
              <a:rPr lang="en-US" altLang="ja-JP" sz="3200" dirty="0" smtClean="0">
                <a:solidFill>
                  <a:schemeClr val="bg1"/>
                </a:solidFill>
                <a:latin typeface="Arial Black"/>
                <a:cs typeface="Arial Black"/>
              </a:rPr>
              <a:t>For over 8 years old</a:t>
            </a:r>
          </a:p>
          <a:p>
            <a:pPr marL="457200" lvl="0" indent="-457200">
              <a:buFont typeface="Arial" panose="020B0604020202020204" pitchFamily="34" charset="0"/>
              <a:buChar char="•"/>
            </a:pPr>
            <a:r>
              <a:rPr lang="en-US" altLang="ja-JP" sz="3200" dirty="0" smtClean="0">
                <a:solidFill>
                  <a:srgbClr val="FF6432"/>
                </a:solidFill>
                <a:latin typeface="Arial Black"/>
                <a:cs typeface="Arial Black"/>
              </a:rPr>
              <a:t>R</a:t>
            </a:r>
            <a:r>
              <a:rPr lang="en-US" altLang="ja-JP" sz="3200" dirty="0" smtClean="0">
                <a:solidFill>
                  <a:schemeClr val="bg1"/>
                </a:solidFill>
                <a:latin typeface="Arial Black"/>
                <a:cs typeface="Arial Black"/>
              </a:rPr>
              <a:t>uby Programming Shounendan</a:t>
            </a:r>
          </a:p>
          <a:p>
            <a:pPr marL="914400" lvl="1" indent="-457200">
              <a:buFont typeface="Arial" panose="020B0604020202020204" pitchFamily="34" charset="0"/>
              <a:buChar char="•"/>
            </a:pPr>
            <a:r>
              <a:rPr lang="en-US" altLang="ja-JP" sz="3200" dirty="0" smtClean="0">
                <a:solidFill>
                  <a:schemeClr val="bg1"/>
                </a:solidFill>
                <a:latin typeface="Arial Black"/>
                <a:cs typeface="Arial Black"/>
              </a:rPr>
              <a:t>Learning Ruby Organization for Boys &amp; Girls</a:t>
            </a:r>
            <a:endParaRPr lang="en-US" altLang="ja-JP" sz="4000" dirty="0">
              <a:solidFill>
                <a:schemeClr val="bg1"/>
              </a:solidFill>
              <a:latin typeface="Arial Black"/>
              <a:cs typeface="Arial Black"/>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believe that people should focus on creating tools to help everyone</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“Facing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problems and looking for the answer that will solve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them”</a:t>
            </a:r>
          </a:p>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is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a very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important.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I sympathize with everyone here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and …</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79506609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I’m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glad that we are all somehow involved with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OSS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development</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36842680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dirty="0" smtClean="0">
                <a:latin typeface="Arial Black"/>
                <a:cs typeface="Arial Black"/>
              </a:rPr>
              <a:t>A Programmer’s</a:t>
            </a:r>
          </a:p>
          <a:p>
            <a:pPr algn="r"/>
            <a:r>
              <a:rPr lang="en-US" altLang="ja-JP" sz="8800" dirty="0" smtClean="0">
                <a:latin typeface="Arial Black"/>
                <a:cs typeface="Arial Black"/>
              </a:rPr>
              <a:t>Best Frien</a:t>
            </a:r>
            <a:r>
              <a:rPr lang="en-US" altLang="ja-JP" sz="8800" dirty="0" smtClean="0">
                <a:solidFill>
                  <a:srgbClr val="FF6633"/>
                </a:solidFill>
                <a:latin typeface="Arial Black"/>
                <a:cs typeface="Arial Black"/>
              </a:rPr>
              <a:t>d</a:t>
            </a:r>
            <a:endParaRPr lang="en-US" altLang="ja-JP" sz="9600"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latin typeface="Arial Black"/>
                <a:cs typeface="Arial Black"/>
              </a:rPr>
              <a:t>R</a:t>
            </a:r>
            <a:r>
              <a:rPr lang="en-US" altLang="ja-JP" sz="7200" dirty="0" smtClean="0">
                <a:latin typeface="Arial Black"/>
                <a:cs typeface="Arial Black"/>
              </a:rPr>
              <a:t>uby is</a:t>
            </a:r>
            <a:endParaRPr lang="en-US" altLang="ja-JP" sz="6000" dirty="0">
              <a:latin typeface="Arial Black"/>
              <a:cs typeface="Arial Black"/>
            </a:endParaRPr>
          </a:p>
        </p:txBody>
      </p:sp>
      <p:sp>
        <p:nvSpPr>
          <p:cNvPr id="4" name="テキスト ボックス 3"/>
          <p:cNvSpPr txBox="1"/>
          <p:nvPr/>
        </p:nvSpPr>
        <p:spPr>
          <a:xfrm rot="20545181">
            <a:off x="585117" y="2724314"/>
            <a:ext cx="7028975" cy="1446550"/>
          </a:xfrm>
          <a:prstGeom prst="rect">
            <a:avLst/>
          </a:prstGeom>
          <a:noFill/>
        </p:spPr>
        <p:txBody>
          <a:bodyPr wrap="square" rtlCol="0">
            <a:spAutoFit/>
          </a:bodyPr>
          <a:lstStyle/>
          <a:p>
            <a:pPr algn="ctr"/>
            <a:r>
              <a:rPr lang="en-US" altLang="ja-JP" sz="88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latin typeface="Arial Black"/>
                <a:cs typeface="Arial Black"/>
              </a:rPr>
              <a:t>AND KIDS!</a:t>
            </a:r>
            <a:endParaRPr lang="en-US" altLang="ja-JP" sz="8800" dirty="0" smtClean="0">
              <a:solidFill>
                <a:srgbClr val="FF6633"/>
              </a:solidFill>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65660686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latin typeface="Arial Black"/>
                <a:cs typeface="Arial Black"/>
              </a:rPr>
              <a:t>T</a:t>
            </a:r>
            <a:r>
              <a:rPr lang="en-US" altLang="ja-JP" sz="5400" dirty="0" smtClean="0">
                <a:latin typeface="Arial Black"/>
                <a:cs typeface="Arial Black"/>
              </a:rPr>
              <a:t>HANK YO</a:t>
            </a:r>
            <a:r>
              <a:rPr lang="en-US" altLang="ja-JP" sz="5400" dirty="0" smtClean="0">
                <a:solidFill>
                  <a:srgbClr val="FF6432"/>
                </a:solidFill>
                <a:latin typeface="Arial Black"/>
                <a:cs typeface="Arial Black"/>
              </a:rPr>
              <a:t>U</a:t>
            </a:r>
            <a:endParaRPr lang="en-US" altLang="ja-JP" sz="6600" dirty="0" smtClean="0">
              <a:solidFill>
                <a:srgbClr val="FF6432"/>
              </a:solidFill>
              <a:latin typeface="Arial Black"/>
              <a:cs typeface="Arial Black"/>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000" y="4518606"/>
            <a:ext cx="5238648" cy="1870322"/>
          </a:xfrm>
          <a:prstGeom prst="rect">
            <a:avLst/>
          </a:prstGeom>
        </p:spPr>
      </p:pic>
      <p:sp>
        <p:nvSpPr>
          <p:cNvPr id="2" name="正方形/長方形 1"/>
          <p:cNvSpPr/>
          <p:nvPr/>
        </p:nvSpPr>
        <p:spPr>
          <a:xfrm>
            <a:off x="747713" y="1944000"/>
            <a:ext cx="7424737" cy="2154436"/>
          </a:xfrm>
          <a:prstGeom prst="rect">
            <a:avLst/>
          </a:prstGeom>
        </p:spPr>
        <p:txBody>
          <a:bodyPr wrap="square">
            <a:spAutoFit/>
          </a:bodyPr>
          <a:lstStyle/>
          <a:p>
            <a:pPr algn="ctr"/>
            <a:r>
              <a:rPr lang="en-US" altLang="ja-JP" sz="3600" dirty="0">
                <a:solidFill>
                  <a:srgbClr val="FF6432"/>
                </a:solidFill>
                <a:latin typeface="Arial Black"/>
                <a:cs typeface="Arial Black"/>
              </a:rPr>
              <a:t>S</a:t>
            </a:r>
            <a:r>
              <a:rPr lang="en-US" altLang="ja-JP" sz="3600" dirty="0">
                <a:latin typeface="Arial Black"/>
                <a:cs typeface="Arial Black"/>
              </a:rPr>
              <a:t>malruby (</a:t>
            </a:r>
            <a:r>
              <a:rPr lang="en-US" altLang="ja-JP" sz="3600" dirty="0" err="1">
                <a:latin typeface="Arial Black"/>
                <a:cs typeface="Arial Black"/>
              </a:rPr>
              <a:t>smɔ</a:t>
            </a:r>
            <a:r>
              <a:rPr lang="en-US" altLang="ja-JP" sz="3600" dirty="0">
                <a:latin typeface="Arial Black"/>
                <a:cs typeface="Arial Black"/>
              </a:rPr>
              <a:t>́ː</a:t>
            </a:r>
            <a:r>
              <a:rPr lang="en-US" altLang="ja-JP" sz="3600" dirty="0" err="1">
                <a:latin typeface="Arial Black"/>
                <a:cs typeface="Arial Black"/>
              </a:rPr>
              <a:t>rúːbi</a:t>
            </a:r>
            <a:r>
              <a:rPr lang="en-US" altLang="ja-JP" sz="3600" dirty="0">
                <a:latin typeface="Arial Black"/>
                <a:cs typeface="Arial Black"/>
              </a:rPr>
              <a:t>)</a:t>
            </a:r>
            <a:endParaRPr lang="en-US" altLang="ja-JP" sz="3600" dirty="0">
              <a:solidFill>
                <a:srgbClr val="FF6432"/>
              </a:solidFill>
              <a:latin typeface="Arial Black"/>
              <a:cs typeface="Arial Black"/>
            </a:endParaRPr>
          </a:p>
          <a:p>
            <a:pPr algn="ctr"/>
            <a:endParaRPr lang="en-US" altLang="ja-JP" sz="1400" dirty="0" smtClean="0">
              <a:latin typeface="Arial Black"/>
              <a:cs typeface="Arial Black"/>
            </a:endParaRPr>
          </a:p>
          <a:p>
            <a:pPr algn="ctr"/>
            <a:r>
              <a:rPr lang="en-US" altLang="ja-JP" sz="2800" dirty="0" smtClean="0">
                <a:latin typeface="Arial Black"/>
                <a:cs typeface="Arial Black"/>
              </a:rPr>
              <a:t>GitHub: smalruby/smalruby-editor</a:t>
            </a:r>
          </a:p>
          <a:p>
            <a:pPr algn="ctr"/>
            <a:r>
              <a:rPr lang="en-US" altLang="ja-JP" sz="2800" dirty="0" smtClean="0">
                <a:latin typeface="Arial Black"/>
                <a:cs typeface="Arial Black"/>
              </a:rPr>
              <a:t>Email: contact@smalruby.jp</a:t>
            </a:r>
          </a:p>
          <a:p>
            <a:pPr algn="ctr"/>
            <a:r>
              <a:rPr lang="en-US" altLang="ja-JP" sz="2800" dirty="0" smtClean="0">
                <a:latin typeface="Arial Black"/>
                <a:cs typeface="Arial Black"/>
              </a:rPr>
              <a:t>Twitter</a:t>
            </a:r>
            <a:r>
              <a:rPr lang="en-US" altLang="ja-JP" sz="2800" dirty="0">
                <a:latin typeface="Arial Black"/>
                <a:cs typeface="Arial Black"/>
              </a:rPr>
              <a:t>: @</a:t>
            </a:r>
            <a:r>
              <a:rPr lang="en-US" altLang="ja-JP" sz="2800" dirty="0" smtClean="0">
                <a:latin typeface="Arial Black"/>
                <a:cs typeface="Arial Black"/>
              </a:rPr>
              <a:t>smalruby</a:t>
            </a:r>
            <a:endParaRPr lang="en-US" altLang="ja-JP" sz="2800" dirty="0">
              <a:latin typeface="Arial Black"/>
              <a:cs typeface="Arial Black"/>
            </a:endParaRPr>
          </a:p>
        </p:txBody>
      </p:sp>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7713" y="2709000"/>
            <a:ext cx="7191479" cy="1169787"/>
          </a:xfrm>
          <a:ln>
            <a:noFill/>
          </a:ln>
        </p:spPr>
        <p:txBody>
          <a:bodyPr anchor="t">
            <a:noAutofit/>
          </a:bodyPr>
          <a:lstStyle/>
          <a:p>
            <a:r>
              <a:rPr kumimoji="1" lang="ja-JP" altLang="en-US" sz="8000" dirty="0" smtClean="0">
                <a:solidFill>
                  <a:srgbClr val="FF6432"/>
                </a:solidFill>
                <a:latin typeface="Arial Black"/>
                <a:cs typeface="Arial Black"/>
              </a:rPr>
              <a:t>６</a:t>
            </a:r>
            <a:r>
              <a:rPr lang="ja-JP" altLang="en-US" sz="8000" dirty="0" smtClean="0">
                <a:solidFill>
                  <a:schemeClr val="bg1"/>
                </a:solidFill>
                <a:latin typeface="ヒラギノ角ゴ StdN W8"/>
                <a:ea typeface="ヒラギノ角ゴ StdN W8"/>
                <a:cs typeface="ヒラギノ角ゴ StdN W8"/>
              </a:rPr>
              <a:t>年前</a:t>
            </a:r>
            <a:endParaRPr kumimoji="1" lang="ja-JP" altLang="en-US" sz="8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Arial Black"/>
              <a:cs typeface="Arial Black"/>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正方形/長方形 3"/>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7000" y="2572147"/>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ja-JP" altLang="en-US" dirty="0" smtClean="0">
                <a:solidFill>
                  <a:srgbClr val="FF6432"/>
                </a:solidFill>
                <a:latin typeface="ヒラギノ角ゴ StdN W8"/>
                <a:ea typeface="ヒラギノ角ゴ StdN W8"/>
                <a:cs typeface="ヒラギノ角ゴ StdN W8"/>
              </a:rPr>
              <a:t>中</a:t>
            </a:r>
            <a:r>
              <a:rPr kumimoji="1" lang="ja-JP" altLang="en-US" dirty="0" smtClean="0">
                <a:latin typeface="ヒラギノ角ゴ StdN W8"/>
                <a:ea typeface="ヒラギノ角ゴ StdN W8"/>
                <a:cs typeface="ヒラギノ角ゴ StdN W8"/>
              </a:rPr>
              <a:t>学生に</a:t>
            </a:r>
            <a:r>
              <a:rPr kumimoji="1" lang="en-US" altLang="ja-JP" dirty="0" smtClean="0">
                <a:latin typeface="ヒラギノ角ゴ StdN W8"/>
                <a:ea typeface="ヒラギノ角ゴ StdN W8"/>
                <a:cs typeface="ヒラギノ角ゴ StdN W8"/>
              </a:rPr>
              <a:t/>
            </a:r>
            <a:br>
              <a:rPr kumimoji="1" lang="en-US" altLang="ja-JP" dirty="0" smtClean="0">
                <a:latin typeface="ヒラギノ角ゴ StdN W8"/>
                <a:ea typeface="ヒラギノ角ゴ StdN W8"/>
                <a:cs typeface="ヒラギノ角ゴ StdN W8"/>
              </a:rPr>
            </a:br>
            <a:r>
              <a:rPr kumimoji="1" lang="en-US" altLang="ja-JP" dirty="0" smtClean="0">
                <a:latin typeface="ヒラギノ角ゴ StdN W8"/>
                <a:ea typeface="ヒラギノ角ゴ StdN W8"/>
                <a:cs typeface="ヒラギノ角ゴ StdN W8"/>
              </a:rPr>
              <a:t>Ruby</a:t>
            </a:r>
            <a:r>
              <a:rPr kumimoji="1" lang="ja-JP" altLang="en-US" dirty="0" smtClean="0">
                <a:latin typeface="ヒラギノ角ゴ StdN W8"/>
                <a:ea typeface="ヒラギノ角ゴ StdN W8"/>
                <a:cs typeface="ヒラギノ角ゴ StdN W8"/>
              </a:rPr>
              <a:t>を</a:t>
            </a:r>
            <a:r>
              <a:rPr lang="ja-JP" altLang="en-US" dirty="0" smtClean="0">
                <a:latin typeface="ヒラギノ角ゴ StdN W8"/>
                <a:ea typeface="ヒラギノ角ゴ StdN W8"/>
                <a:cs typeface="ヒラギノ角ゴ StdN W8"/>
              </a:rPr>
              <a:t>教える</a:t>
            </a:r>
            <a:endParaRPr kumimoji="1" lang="ja-JP" altLang="en-US"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latin typeface="Arial Black"/>
              <a:cs typeface="Arial Black"/>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522000" y="548999"/>
            <a:ext cx="8099999" cy="5850213"/>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7200" dirty="0" smtClean="0">
                <a:solidFill>
                  <a:srgbClr val="FF6432"/>
                </a:solidFill>
                <a:latin typeface="ヒラギノ角ゴ StdN W8"/>
                <a:ea typeface="ヒラギノ角ゴ StdN W8"/>
                <a:cs typeface="ヒラギノ角ゴ StdN W8"/>
              </a:rPr>
              <a:t>モ</a:t>
            </a:r>
            <a:r>
              <a:rPr lang="ja-JP" altLang="en-US" sz="7200" dirty="0" smtClean="0">
                <a:latin typeface="ヒラギノ角ゴ StdN W8"/>
                <a:ea typeface="ヒラギノ角ゴ StdN W8"/>
                <a:cs typeface="ヒラギノ角ゴ StdN W8"/>
              </a:rPr>
              <a:t>チベーション</a:t>
            </a:r>
            <a:endParaRPr lang="ja-JP" altLang="en-US" sz="48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latin typeface="Arial Black"/>
              <a:cs typeface="Arial Black"/>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976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正方形/長方形 5"/>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p:cNvSpPr txBox="1">
            <a:spLocks/>
          </p:cNvSpPr>
          <p:nvPr/>
        </p:nvSpPr>
        <p:spPr>
          <a:xfrm>
            <a:off x="747713" y="548999"/>
            <a:ext cx="7424737" cy="72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400" dirty="0" smtClean="0">
                <a:solidFill>
                  <a:srgbClr val="FF6432"/>
                </a:solidFill>
                <a:latin typeface="ヒラギノ角ゴ StdN W8"/>
                <a:ea typeface="ヒラギノ角ゴ StdN W8"/>
                <a:cs typeface="ヒラギノ角ゴ StdN W8"/>
              </a:rPr>
              <a:t>息</a:t>
            </a:r>
            <a:r>
              <a:rPr lang="ja-JP" altLang="en-US" sz="4400" dirty="0" smtClean="0">
                <a:latin typeface="ヒラギノ角ゴ StdN W8"/>
                <a:ea typeface="ヒラギノ角ゴ StdN W8"/>
                <a:cs typeface="ヒラギノ角ゴ StdN W8"/>
              </a:rPr>
              <a:t>子に</a:t>
            </a:r>
            <a:r>
              <a:rPr lang="en-US" altLang="ja-JP" sz="4400" dirty="0" smtClean="0">
                <a:latin typeface="Arial Black"/>
                <a:cs typeface="Arial Black"/>
              </a:rPr>
              <a:t>Ruby</a:t>
            </a:r>
            <a:r>
              <a:rPr lang="ja-JP" altLang="en-US" sz="4400" dirty="0" smtClean="0">
                <a:latin typeface="ヒラギノ角ゴ StdN W8"/>
                <a:ea typeface="ヒラギノ角ゴ StdN W8"/>
                <a:cs typeface="ヒラギノ角ゴ StdN W8"/>
              </a:rPr>
              <a:t>を教える</a:t>
            </a:r>
            <a:endParaRPr lang="en-US" altLang="ja-JP" sz="4400" dirty="0" smtClean="0">
              <a:solidFill>
                <a:srgbClr val="FF6432"/>
              </a:solidFill>
              <a:latin typeface="ヒラギノ角ゴ StdN W8"/>
              <a:ea typeface="ヒラギノ角ゴ StdN W8"/>
              <a:cs typeface="ヒラギノ角ゴ StdN W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タイトル 1"/>
          <p:cNvSpPr txBox="1">
            <a:spLocks/>
          </p:cNvSpPr>
          <p:nvPr/>
        </p:nvSpPr>
        <p:spPr>
          <a:xfrm>
            <a:off x="1044509" y="1449000"/>
            <a:ext cx="6831144" cy="2925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5800" indent="-685800" algn="l">
              <a:buFont typeface="Arial" panose="020B0604020202020204" pitchFamily="34" charset="0"/>
              <a:buChar char="•"/>
            </a:pPr>
            <a:r>
              <a:rPr lang="en-US" altLang="ja-JP" sz="4000" dirty="0" smtClean="0">
                <a:solidFill>
                  <a:srgbClr val="FF6432"/>
                </a:solidFill>
                <a:latin typeface="Arial Black"/>
                <a:cs typeface="Arial Black"/>
              </a:rPr>
              <a:t>R</a:t>
            </a:r>
            <a:r>
              <a:rPr lang="en-US" altLang="ja-JP" sz="4000" dirty="0" smtClean="0">
                <a:latin typeface="Arial Black"/>
                <a:cs typeface="Arial Black"/>
              </a:rPr>
              <a:t>uby</a:t>
            </a:r>
            <a:r>
              <a:rPr lang="ja-JP" altLang="en-US" sz="4000" dirty="0" smtClean="0">
                <a:latin typeface="ヒラギノ角ゴ StdN W8"/>
                <a:ea typeface="ヒラギノ角ゴ StdN W8"/>
                <a:cs typeface="ヒラギノ角ゴ StdN W8"/>
              </a:rPr>
              <a:t>が好き</a:t>
            </a:r>
            <a:endParaRPr lang="en-US" altLang="ja-JP" sz="4000" dirty="0" smtClean="0">
              <a:latin typeface="ヒラギノ角ゴ StdN W8"/>
              <a:ea typeface="ヒラギノ角ゴ StdN W8"/>
              <a:cs typeface="ヒラギノ角ゴ StdN W8"/>
            </a:endParaRPr>
          </a:p>
          <a:p>
            <a:pPr marL="685800" indent="-685800" algn="l">
              <a:buFont typeface="Arial" panose="020B0604020202020204" pitchFamily="34" charset="0"/>
              <a:buChar char="•"/>
            </a:pPr>
            <a:r>
              <a:rPr lang="en-US" altLang="ja-JP" sz="4000" dirty="0" smtClean="0">
                <a:solidFill>
                  <a:srgbClr val="FF6432"/>
                </a:solidFill>
                <a:latin typeface="Arial Black"/>
                <a:cs typeface="Arial Black"/>
              </a:rPr>
              <a:t>I</a:t>
            </a:r>
            <a:r>
              <a:rPr lang="en-US" altLang="ja-JP" sz="4000" dirty="0" smtClean="0">
                <a:latin typeface="Arial Black"/>
                <a:cs typeface="Arial Black"/>
              </a:rPr>
              <a:t>T</a:t>
            </a:r>
            <a:r>
              <a:rPr lang="ja-JP" altLang="en-US" sz="4000" dirty="0" smtClean="0">
                <a:latin typeface="ヒラギノ角ゴ StdN W8"/>
                <a:ea typeface="ヒラギノ角ゴ StdN W8"/>
                <a:cs typeface="ヒラギノ角ゴ StdN W8"/>
              </a:rPr>
              <a:t>の仕事が好き</a:t>
            </a:r>
            <a:endParaRPr lang="en-US" altLang="ja-JP" sz="4000" dirty="0" smtClean="0">
              <a:latin typeface="Arial Black"/>
              <a:cs typeface="Arial Black"/>
            </a:endParaRPr>
          </a:p>
          <a:p>
            <a:pPr marL="685800" indent="-685800" algn="l">
              <a:buFont typeface="Arial" panose="020B0604020202020204" pitchFamily="34" charset="0"/>
              <a:buChar char="•"/>
            </a:pPr>
            <a:r>
              <a:rPr lang="ja-JP" altLang="en-US" sz="4000" dirty="0" smtClean="0">
                <a:solidFill>
                  <a:srgbClr val="FF6432"/>
                </a:solidFill>
                <a:latin typeface="ヒラギノ角ゴ StdN W8"/>
                <a:ea typeface="ヒラギノ角ゴ StdN W8"/>
                <a:cs typeface="ヒラギノ角ゴ StdN W8"/>
              </a:rPr>
              <a:t>子</a:t>
            </a:r>
            <a:r>
              <a:rPr lang="ja-JP" altLang="en-US" sz="4000" dirty="0" smtClean="0">
                <a:latin typeface="ヒラギノ角ゴ StdN W8"/>
                <a:ea typeface="ヒラギノ角ゴ StdN W8"/>
                <a:cs typeface="ヒラギノ角ゴ StdN W8"/>
              </a:rPr>
              <a:t>どもたちに</a:t>
            </a:r>
            <a:r>
              <a:rPr lang="en-US" altLang="ja-JP" sz="4000" dirty="0" smtClean="0">
                <a:latin typeface="Arial Black"/>
                <a:cs typeface="Arial Black"/>
              </a:rPr>
              <a:t>Ruby</a:t>
            </a:r>
            <a:r>
              <a:rPr lang="ja-JP" altLang="en-US" sz="4000" dirty="0" smtClean="0">
                <a:latin typeface="ヒラギノ角ゴ StdN W8"/>
                <a:ea typeface="ヒラギノ角ゴ StdN W8"/>
                <a:cs typeface="ヒラギノ角ゴ StdN W8"/>
              </a:rPr>
              <a:t>を教える教材がない</a:t>
            </a:r>
            <a:endParaRPr lang="en-US" altLang="ja-JP" sz="4000" dirty="0" smtClean="0">
              <a:latin typeface="ヒラギノ角ゴ StdN W8"/>
              <a:ea typeface="ヒラギノ角ゴ StdN W8"/>
              <a:cs typeface="ヒラギノ角ゴ StdN W8"/>
            </a:endParaRPr>
          </a:p>
        </p:txBody>
      </p:sp>
    </p:spTree>
    <p:extLst>
      <p:ext uri="{BB962C8B-B14F-4D97-AF65-F5344CB8AC3E}">
        <p14:creationId xmlns:p14="http://schemas.microsoft.com/office/powerpoint/2010/main" val="3780162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126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7200" dirty="0" smtClean="0">
                <a:solidFill>
                  <a:srgbClr val="FF6432"/>
                </a:solidFill>
                <a:latin typeface="Arial Black"/>
                <a:cs typeface="Arial Black"/>
              </a:rPr>
              <a:t>S</a:t>
            </a:r>
            <a:r>
              <a:rPr lang="en-US" altLang="ja-JP" sz="7200" dirty="0" smtClean="0">
                <a:latin typeface="Arial Black"/>
                <a:cs typeface="Arial Black"/>
              </a:rPr>
              <a:t>ince then</a:t>
            </a:r>
          </a:p>
        </p:txBody>
      </p:sp>
      <p:sp>
        <p:nvSpPr>
          <p:cNvPr id="3" name="タイトル 1"/>
          <p:cNvSpPr txBox="1">
            <a:spLocks/>
          </p:cNvSpPr>
          <p:nvPr/>
        </p:nvSpPr>
        <p:spPr>
          <a:xfrm>
            <a:off x="733313" y="2304000"/>
            <a:ext cx="7439137" cy="324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13800" dirty="0" smtClean="0">
                <a:solidFill>
                  <a:srgbClr val="FF6432"/>
                </a:solidFill>
                <a:latin typeface="Arial Black"/>
                <a:cs typeface="Arial Black"/>
              </a:rPr>
              <a:t>1%</a:t>
            </a:r>
            <a:r>
              <a:rPr lang="en-US" altLang="ja-JP" sz="5400" dirty="0" smtClean="0">
                <a:latin typeface="Arial Black"/>
                <a:cs typeface="Arial Black"/>
              </a:rPr>
              <a:t> / year</a:t>
            </a:r>
          </a:p>
          <a:p>
            <a:pPr indent="2955925" algn="l"/>
            <a:r>
              <a:rPr lang="en-US" altLang="ja-JP" sz="4400" dirty="0">
                <a:latin typeface="Arial Black"/>
                <a:cs typeface="Arial Black"/>
              </a:rPr>
              <a:t>i</a:t>
            </a:r>
            <a:r>
              <a:rPr lang="en-US" altLang="ja-JP" sz="4400" dirty="0" smtClean="0">
                <a:latin typeface="Arial Black"/>
                <a:cs typeface="Arial Black"/>
              </a:rPr>
              <a:t>n Matsue-city</a:t>
            </a:r>
            <a:endParaRPr lang="en-US" altLang="ja-JP" sz="9600" dirty="0" smtClean="0">
              <a:latin typeface="Arial Black"/>
              <a:cs typeface="Arial Black"/>
            </a:endParaRPr>
          </a:p>
        </p:txBody>
      </p:sp>
    </p:spTree>
    <p:extLst>
      <p:ext uri="{BB962C8B-B14F-4D97-AF65-F5344CB8AC3E}">
        <p14:creationId xmlns:p14="http://schemas.microsoft.com/office/powerpoint/2010/main" val="2103171536"/>
      </p:ext>
    </p:extLst>
  </p:cSld>
  <p:clrMapOvr>
    <a:masterClrMapping/>
  </p:clrMapOvr>
  <p:transition xmlns:p14="http://schemas.microsoft.com/office/powerpoint/2010/main" spd="slow">
    <p:wheel spokes="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扇">
      <a:majorFont>
        <a:latin typeface="Franklin Gothic Medium"/>
        <a:ea typeface=""/>
        <a:cs typeface=""/>
        <a:font script="Jpan" typeface="ヒラギノ角ゴ Pro W6"/>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ヒラギノ角ゴ Pro W6"/>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34699</TotalTime>
  <Words>2493</Words>
  <Application>Microsoft Macintosh PowerPoint</Application>
  <PresentationFormat>画面に合わせる (4:3)</PresentationFormat>
  <Paragraphs>432</Paragraphs>
  <Slides>49</Slides>
  <Notes>49</Notes>
  <HiddenSlides>0</HiddenSlides>
  <MMClips>0</MMClips>
  <ScaleCrop>false</ScaleCrop>
  <HeadingPairs>
    <vt:vector size="4" baseType="variant">
      <vt:variant>
        <vt:lpstr>テーマ</vt:lpstr>
      </vt:variant>
      <vt:variant>
        <vt:i4>1</vt:i4>
      </vt:variant>
      <vt:variant>
        <vt:lpstr>スライド タイトル</vt:lpstr>
      </vt:variant>
      <vt:variant>
        <vt:i4>49</vt:i4>
      </vt:variant>
    </vt:vector>
  </HeadingPairs>
  <TitlesOfParts>
    <vt:vector size="50" baseType="lpstr">
      <vt:lpstr>Office テーマ</vt:lpstr>
      <vt:lpstr>Kids,Ruby,Fun!</vt:lpstr>
      <vt:lpstr>PowerPoint プレゼンテーション</vt:lpstr>
      <vt:lpstr>PowerPoint プレゼンテーション</vt:lpstr>
      <vt:lpstr>PowerPoint プレゼンテーション</vt:lpstr>
      <vt:lpstr>６年前</vt:lpstr>
      <vt:lpstr>中学生に Rubyを教える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714</cp:revision>
  <cp:lastPrinted>2014-11-16T02:09:49Z</cp:lastPrinted>
  <dcterms:created xsi:type="dcterms:W3CDTF">2014-09-17T02:10:41Z</dcterms:created>
  <dcterms:modified xsi:type="dcterms:W3CDTF">2014-12-23T07:33:09Z</dcterms:modified>
</cp:coreProperties>
</file>